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21"/>
  </p:notesMasterIdLst>
  <p:sldIdLst>
    <p:sldId id="264" r:id="rId2"/>
    <p:sldId id="257" r:id="rId3"/>
    <p:sldId id="258" r:id="rId4"/>
    <p:sldId id="273" r:id="rId5"/>
    <p:sldId id="259" r:id="rId6"/>
    <p:sldId id="272" r:id="rId7"/>
    <p:sldId id="260" r:id="rId8"/>
    <p:sldId id="274" r:id="rId9"/>
    <p:sldId id="263" r:id="rId10"/>
    <p:sldId id="261" r:id="rId11"/>
    <p:sldId id="262" r:id="rId12"/>
    <p:sldId id="267" r:id="rId13"/>
    <p:sldId id="268" r:id="rId14"/>
    <p:sldId id="266" r:id="rId15"/>
    <p:sldId id="265" r:id="rId16"/>
    <p:sldId id="270" r:id="rId17"/>
    <p:sldId id="269" r:id="rId18"/>
    <p:sldId id="271" r:id="rId19"/>
    <p:sldId id="256" r:id="rId20"/>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72" d="100"/>
          <a:sy n="72" d="100"/>
        </p:scale>
        <p:origin x="-110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BDC02B01-3F0B-4DB9-8861-A81C7FA03940}" type="datetimeFigureOut">
              <a:rPr lang="ar-SA" smtClean="0"/>
              <a:pPr/>
              <a:t>14/04/31</a:t>
            </a:fld>
            <a:endParaRPr lang="ar-S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06F6E3B8-49EE-44FD-8C1B-D8FE37C2722D}" type="slidenum">
              <a:rPr lang="ar-SA" smtClean="0"/>
              <a:pPr/>
              <a:t>‹#›</a:t>
            </a:fld>
            <a:endParaRPr lang="ar-SA"/>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S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r-SA"/>
          </a:p>
        </p:txBody>
      </p:sp>
      <p:sp>
        <p:nvSpPr>
          <p:cNvPr id="4" name="Date Placeholder 3"/>
          <p:cNvSpPr>
            <a:spLocks noGrp="1"/>
          </p:cNvSpPr>
          <p:nvPr>
            <p:ph type="dt" sz="half" idx="10"/>
          </p:nvPr>
        </p:nvSpPr>
        <p:spPr/>
        <p:txBody>
          <a:bodyPr/>
          <a:lstStyle/>
          <a:p>
            <a:fld id="{037B64F9-0579-4F01-8363-D91137D3E235}" type="datetime1">
              <a:rPr lang="ar-SA" smtClean="0"/>
              <a:pPr/>
              <a:t>14/04/31</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96191D94-14ED-4BF3-8298-E85D56E4B0F5}"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Date Placeholder 3"/>
          <p:cNvSpPr>
            <a:spLocks noGrp="1"/>
          </p:cNvSpPr>
          <p:nvPr>
            <p:ph type="dt" sz="half" idx="10"/>
          </p:nvPr>
        </p:nvSpPr>
        <p:spPr/>
        <p:txBody>
          <a:bodyPr/>
          <a:lstStyle/>
          <a:p>
            <a:fld id="{08FEFFC3-A6D5-4D6A-A2A7-E52B37E83647}" type="datetime1">
              <a:rPr lang="ar-SA" smtClean="0"/>
              <a:pPr/>
              <a:t>14/04/31</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96191D94-14ED-4BF3-8298-E85D56E4B0F5}"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r-S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Date Placeholder 3"/>
          <p:cNvSpPr>
            <a:spLocks noGrp="1"/>
          </p:cNvSpPr>
          <p:nvPr>
            <p:ph type="dt" sz="half" idx="10"/>
          </p:nvPr>
        </p:nvSpPr>
        <p:spPr/>
        <p:txBody>
          <a:bodyPr/>
          <a:lstStyle/>
          <a:p>
            <a:fld id="{B854DA1A-66BB-4A14-B6D7-FD4294BFA7C5}" type="datetime1">
              <a:rPr lang="ar-SA" smtClean="0"/>
              <a:pPr/>
              <a:t>14/04/31</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96191D94-14ED-4BF3-8298-E85D56E4B0F5}"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Date Placeholder 3"/>
          <p:cNvSpPr>
            <a:spLocks noGrp="1"/>
          </p:cNvSpPr>
          <p:nvPr>
            <p:ph type="dt" sz="half" idx="10"/>
          </p:nvPr>
        </p:nvSpPr>
        <p:spPr/>
        <p:txBody>
          <a:bodyPr/>
          <a:lstStyle/>
          <a:p>
            <a:fld id="{B3BC3F9A-07AB-42BF-A81E-59B54A829D0D}" type="datetime1">
              <a:rPr lang="ar-SA" smtClean="0"/>
              <a:pPr/>
              <a:t>14/04/31</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96191D94-14ED-4BF3-8298-E85D56E4B0F5}"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S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044C5F8-EE23-4A26-AA00-64A486561947}" type="datetime1">
              <a:rPr lang="ar-SA" smtClean="0"/>
              <a:pPr/>
              <a:t>14/04/31</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96191D94-14ED-4BF3-8298-E85D56E4B0F5}"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5" name="Date Placeholder 4"/>
          <p:cNvSpPr>
            <a:spLocks noGrp="1"/>
          </p:cNvSpPr>
          <p:nvPr>
            <p:ph type="dt" sz="half" idx="10"/>
          </p:nvPr>
        </p:nvSpPr>
        <p:spPr/>
        <p:txBody>
          <a:bodyPr/>
          <a:lstStyle/>
          <a:p>
            <a:fld id="{B518B2FB-7099-4ACB-8744-1C6B9AC58293}" type="datetime1">
              <a:rPr lang="ar-SA" smtClean="0"/>
              <a:pPr/>
              <a:t>14/04/31</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96191D94-14ED-4BF3-8298-E85D56E4B0F5}"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r-S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7" name="Date Placeholder 6"/>
          <p:cNvSpPr>
            <a:spLocks noGrp="1"/>
          </p:cNvSpPr>
          <p:nvPr>
            <p:ph type="dt" sz="half" idx="10"/>
          </p:nvPr>
        </p:nvSpPr>
        <p:spPr/>
        <p:txBody>
          <a:bodyPr/>
          <a:lstStyle/>
          <a:p>
            <a:fld id="{77445A9A-F5C3-4A64-933F-CBCBC8A12C47}" type="datetime1">
              <a:rPr lang="ar-SA" smtClean="0"/>
              <a:pPr/>
              <a:t>14/04/31</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96191D94-14ED-4BF3-8298-E85D56E4B0F5}"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Date Placeholder 2"/>
          <p:cNvSpPr>
            <a:spLocks noGrp="1"/>
          </p:cNvSpPr>
          <p:nvPr>
            <p:ph type="dt" sz="half" idx="10"/>
          </p:nvPr>
        </p:nvSpPr>
        <p:spPr/>
        <p:txBody>
          <a:bodyPr/>
          <a:lstStyle/>
          <a:p>
            <a:fld id="{2BB1986E-9209-4742-97AA-4B85C8198927}" type="datetime1">
              <a:rPr lang="ar-SA" smtClean="0"/>
              <a:pPr/>
              <a:t>14/04/31</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96191D94-14ED-4BF3-8298-E85D56E4B0F5}"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C9FBFF-FF0E-417C-BC6B-0BF324F445C1}" type="datetime1">
              <a:rPr lang="ar-SA" smtClean="0"/>
              <a:pPr/>
              <a:t>14/04/31</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96191D94-14ED-4BF3-8298-E85D56E4B0F5}"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S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D84596-E3E3-4025-B6DE-EDF259A4DC94}" type="datetime1">
              <a:rPr lang="ar-SA" smtClean="0"/>
              <a:pPr/>
              <a:t>14/04/31</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96191D94-14ED-4BF3-8298-E85D56E4B0F5}"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S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2CD7DF-4C52-4E97-B00F-9208F0FA0855}" type="datetime1">
              <a:rPr lang="ar-SA" smtClean="0"/>
              <a:pPr/>
              <a:t>14/04/31</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96191D94-14ED-4BF3-8298-E85D56E4B0F5}"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ar-S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8E890119-AC4F-445D-A776-B3B483B5738A}" type="datetime1">
              <a:rPr lang="ar-SA" smtClean="0"/>
              <a:pPr/>
              <a:t>14/04/31</a:t>
            </a:fld>
            <a:endParaRPr lang="ar-S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96191D94-14ED-4BF3-8298-E85D56E4B0F5}"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4430"/>
            <a:ext cx="8229600" cy="1143000"/>
          </a:xfrm>
        </p:spPr>
        <p:txBody>
          <a:bodyPr>
            <a:noAutofit/>
          </a:bodyPr>
          <a:lstStyle/>
          <a:p>
            <a:r>
              <a:rPr lang="en-US" sz="7200" b="1" dirty="0" smtClean="0">
                <a:solidFill>
                  <a:srgbClr val="C00000"/>
                </a:solidFill>
                <a:effectLst>
                  <a:outerShdw blurRad="38100" dist="38100" dir="2700000" algn="tl">
                    <a:srgbClr val="000000">
                      <a:alpha val="43137"/>
                    </a:srgbClr>
                  </a:outerShdw>
                </a:effectLst>
              </a:rPr>
              <a:t>Ezra Pound </a:t>
            </a:r>
            <a:endParaRPr lang="ar-SA" sz="7200" b="1" dirty="0">
              <a:solidFill>
                <a:srgbClr val="C00000"/>
              </a:solidFill>
              <a:effectLst>
                <a:outerShdw blurRad="38100" dist="38100" dir="2700000" algn="tl">
                  <a:srgbClr val="000000">
                    <a:alpha val="43137"/>
                  </a:srgbClr>
                </a:outerShdw>
              </a:effectLst>
            </a:endParaRPr>
          </a:p>
        </p:txBody>
      </p:sp>
      <p:pic>
        <p:nvPicPr>
          <p:cNvPr id="4" name="Content Placeholder 3" descr="american-heroes-flag-stars-31000.jpg"/>
          <p:cNvPicPr>
            <a:picLocks noChangeAspect="1"/>
          </p:cNvPicPr>
          <p:nvPr/>
        </p:nvPicPr>
        <p:blipFill>
          <a:blip r:embed="rId2" cstate="print">
            <a:lum bright="70000" contrast="-70000"/>
          </a:blip>
          <a:stretch>
            <a:fillRect/>
          </a:stretch>
        </p:blipFill>
        <p:spPr>
          <a:xfrm>
            <a:off x="6691328" y="71414"/>
            <a:ext cx="2381266" cy="1785950"/>
          </a:xfrm>
          <a:prstGeom prst="ellipse">
            <a:avLst/>
          </a:prstGeom>
          <a:ln>
            <a:noFill/>
          </a:ln>
          <a:effectLst>
            <a:softEdge rad="112500"/>
          </a:effectLst>
        </p:spPr>
      </p:pic>
      <p:pic>
        <p:nvPicPr>
          <p:cNvPr id="6" name="Picture 5" descr="ezra_pound_ivancich_1.jpg"/>
          <p:cNvPicPr>
            <a:picLocks noChangeAspect="1"/>
          </p:cNvPicPr>
          <p:nvPr/>
        </p:nvPicPr>
        <p:blipFill>
          <a:blip r:embed="rId3" cstate="print"/>
          <a:stretch>
            <a:fillRect/>
          </a:stretch>
        </p:blipFill>
        <p:spPr>
          <a:xfrm>
            <a:off x="3857620" y="2786058"/>
            <a:ext cx="2594608" cy="3357586"/>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pic>
        <p:nvPicPr>
          <p:cNvPr id="7" name="Picture 6" descr="pound.jpg"/>
          <p:cNvPicPr>
            <a:picLocks noChangeAspect="1"/>
          </p:cNvPicPr>
          <p:nvPr/>
        </p:nvPicPr>
        <p:blipFill>
          <a:blip r:embed="rId4" cstate="print"/>
          <a:stretch>
            <a:fillRect/>
          </a:stretch>
        </p:blipFill>
        <p:spPr>
          <a:xfrm rot="576020">
            <a:off x="6303417" y="2981896"/>
            <a:ext cx="2267645" cy="2778107"/>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pic>
        <p:nvPicPr>
          <p:cNvPr id="5" name="Content Placeholder 4" descr="GetAttachmentlk.jpg"/>
          <p:cNvPicPr>
            <a:picLocks noGrp="1" noChangeAspect="1"/>
          </p:cNvPicPr>
          <p:nvPr>
            <p:ph idx="1"/>
          </p:nvPr>
        </p:nvPicPr>
        <p:blipFill>
          <a:blip r:embed="rId5" cstate="print"/>
          <a:srcRect l="13727" t="10049" r="13727" b="15587"/>
          <a:stretch>
            <a:fillRect/>
          </a:stretch>
        </p:blipFill>
        <p:spPr>
          <a:xfrm rot="773508">
            <a:off x="1785918" y="2571744"/>
            <a:ext cx="2000264" cy="2643206"/>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pic>
        <p:nvPicPr>
          <p:cNvPr id="8" name="Picture 7" descr="Ezra_Pound_1945_May_26_mug_shot.jpg"/>
          <p:cNvPicPr>
            <a:picLocks noChangeAspect="1"/>
          </p:cNvPicPr>
          <p:nvPr/>
        </p:nvPicPr>
        <p:blipFill>
          <a:blip r:embed="rId6" cstate="print"/>
          <a:stretch>
            <a:fillRect/>
          </a:stretch>
        </p:blipFill>
        <p:spPr>
          <a:xfrm rot="20834811">
            <a:off x="575998" y="3472920"/>
            <a:ext cx="2024850" cy="2913454"/>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9" name="Slide Number Placeholder 8"/>
          <p:cNvSpPr>
            <a:spLocks noGrp="1"/>
          </p:cNvSpPr>
          <p:nvPr>
            <p:ph type="sldNum" sz="quarter" idx="12"/>
          </p:nvPr>
        </p:nvSpPr>
        <p:spPr/>
        <p:txBody>
          <a:bodyPr/>
          <a:lstStyle/>
          <a:p>
            <a:fld id="{96191D94-14ED-4BF3-8298-E85D56E4B0F5}" type="slidenum">
              <a:rPr lang="ar-SA" smtClean="0"/>
              <a:pPr/>
              <a:t>1</a:t>
            </a:fld>
            <a:endParaRPr lang="ar-SA"/>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american-heroes-flag-stars-31000.jpg"/>
          <p:cNvPicPr>
            <a:picLocks noChangeAspect="1"/>
          </p:cNvPicPr>
          <p:nvPr/>
        </p:nvPicPr>
        <p:blipFill>
          <a:blip r:embed="rId2" cstate="print">
            <a:lum bright="70000" contrast="-70000"/>
          </a:blip>
          <a:stretch>
            <a:fillRect/>
          </a:stretch>
        </p:blipFill>
        <p:spPr>
          <a:xfrm>
            <a:off x="6691328" y="71414"/>
            <a:ext cx="2381266" cy="1785950"/>
          </a:xfrm>
          <a:prstGeom prst="ellipse">
            <a:avLst/>
          </a:prstGeom>
          <a:ln>
            <a:noFill/>
          </a:ln>
          <a:effectLst>
            <a:softEdge rad="112500"/>
          </a:effectLst>
        </p:spPr>
      </p:pic>
      <p:sp>
        <p:nvSpPr>
          <p:cNvPr id="5" name="Rectangle 1"/>
          <p:cNvSpPr>
            <a:spLocks noChangeArrowheads="1"/>
          </p:cNvSpPr>
          <p:nvPr/>
        </p:nvSpPr>
        <p:spPr bwMode="auto">
          <a:xfrm>
            <a:off x="500034" y="1357298"/>
            <a:ext cx="8339166" cy="3170099"/>
          </a:xfrm>
          <a:prstGeom prst="rect">
            <a:avLst/>
          </a:prstGeom>
          <a:noFill/>
          <a:ln w="9525">
            <a:noFill/>
            <a:miter lim="800000"/>
            <a:headEnd/>
            <a:tailEnd/>
          </a:ln>
        </p:spPr>
        <p:txBody>
          <a:bodyPr wrap="square">
            <a:spAutoFit/>
          </a:bodyPr>
          <a:lstStyle/>
          <a:p>
            <a:pPr algn="l" rtl="0"/>
            <a:r>
              <a:rPr lang="en-US" sz="3200" b="1" dirty="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The introduction of the poem:</a:t>
            </a:r>
          </a:p>
          <a:p>
            <a:pPr algn="l" rtl="0"/>
            <a:endParaRPr lang="en-US" sz="2400" b="1" dirty="0">
              <a:latin typeface="Times New Roman" pitchFamily="18" charset="0"/>
              <a:cs typeface="Times New Roman" pitchFamily="18" charset="0"/>
            </a:endParaRPr>
          </a:p>
          <a:p>
            <a:pPr algn="l" rtl="0"/>
            <a:r>
              <a:rPr lang="en-US" sz="2400" dirty="0">
                <a:latin typeface="Times New Roman" pitchFamily="18" charset="0"/>
                <a:cs typeface="Times New Roman" pitchFamily="18" charset="0"/>
              </a:rPr>
              <a:t>It is an Imagist poem by Ezra Pound. The poem attempts to describe Pound's experience upon visiting an underground metro station in Paris in 1912, and Pound suggested that the faces of the individuals in the metro were best put into a poem not with a description but with an "equation</a:t>
            </a:r>
            <a:r>
              <a:rPr lang="en-US" sz="2400" dirty="0" smtClean="0">
                <a:latin typeface="Times New Roman" pitchFamily="18" charset="0"/>
                <a:cs typeface="Times New Roman" pitchFamily="18" charset="0"/>
              </a:rPr>
              <a:t>".</a:t>
            </a:r>
          </a:p>
          <a:p>
            <a:pPr algn="l" rtl="0"/>
            <a:endParaRPr lang="en-US" sz="2400" dirty="0">
              <a:latin typeface="Times New Roman" pitchFamily="18" charset="0"/>
              <a:cs typeface="Times New Roman" pitchFamily="18" charset="0"/>
            </a:endParaRPr>
          </a:p>
        </p:txBody>
      </p:sp>
      <p:sp>
        <p:nvSpPr>
          <p:cNvPr id="6" name="Slide Number Placeholder 5"/>
          <p:cNvSpPr>
            <a:spLocks noGrp="1"/>
          </p:cNvSpPr>
          <p:nvPr>
            <p:ph type="sldNum" sz="quarter" idx="12"/>
          </p:nvPr>
        </p:nvSpPr>
        <p:spPr/>
        <p:txBody>
          <a:bodyPr/>
          <a:lstStyle/>
          <a:p>
            <a:fld id="{96191D94-14ED-4BF3-8298-E85D56E4B0F5}" type="slidenum">
              <a:rPr lang="ar-SA" smtClean="0"/>
              <a:pPr/>
              <a:t>10</a:t>
            </a:fld>
            <a:endParaRPr lang="ar-SA"/>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american-heroes-flag-stars-31000.jpg"/>
          <p:cNvPicPr>
            <a:picLocks noChangeAspect="1"/>
          </p:cNvPicPr>
          <p:nvPr/>
        </p:nvPicPr>
        <p:blipFill>
          <a:blip r:embed="rId2" cstate="print">
            <a:lum bright="70000" contrast="-70000"/>
          </a:blip>
          <a:stretch>
            <a:fillRect/>
          </a:stretch>
        </p:blipFill>
        <p:spPr>
          <a:xfrm>
            <a:off x="6691328" y="71414"/>
            <a:ext cx="2381266" cy="1785950"/>
          </a:xfrm>
          <a:prstGeom prst="ellipse">
            <a:avLst/>
          </a:prstGeom>
          <a:ln>
            <a:noFill/>
          </a:ln>
          <a:effectLst>
            <a:softEdge rad="112500"/>
          </a:effectLst>
        </p:spPr>
      </p:pic>
      <p:sp>
        <p:nvSpPr>
          <p:cNvPr id="5" name="Rectangle 2"/>
          <p:cNvSpPr>
            <a:spLocks noGrp="1"/>
          </p:cNvSpPr>
          <p:nvPr>
            <p:ph type="title"/>
          </p:nvPr>
        </p:nvSpPr>
        <p:spPr>
          <a:xfrm>
            <a:off x="457200" y="274638"/>
            <a:ext cx="8229600" cy="6049962"/>
          </a:xfrm>
        </p:spPr>
        <p:txBody>
          <a:bodyPr>
            <a:normAutofit/>
          </a:bodyPr>
          <a:lstStyle/>
          <a:p>
            <a:pPr algn="l" eaLnBrk="1" hangingPunct="1"/>
            <a:r>
              <a:rPr lang="en-US" sz="2800" b="1" dirty="0" smtClean="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The poem :</a:t>
            </a:r>
            <a:r>
              <a:rPr lang="en-US" sz="2000" b="1" dirty="0" smtClean="0">
                <a:solidFill>
                  <a:schemeClr val="hlink"/>
                </a:solidFill>
                <a:latin typeface="Times New Roman" pitchFamily="18" charset="0"/>
                <a:cs typeface="Times New Roman" pitchFamily="18" charset="0"/>
              </a:rPr>
              <a:t/>
            </a:r>
            <a:br>
              <a:rPr lang="en-US" sz="2000" b="1" dirty="0" smtClean="0">
                <a:solidFill>
                  <a:schemeClr val="hlink"/>
                </a:solidFill>
                <a:latin typeface="Times New Roman" pitchFamily="18" charset="0"/>
                <a:cs typeface="Times New Roman" pitchFamily="18" charset="0"/>
              </a:rPr>
            </a:br>
            <a:r>
              <a:rPr lang="en-US" sz="2000" dirty="0" smtClean="0">
                <a:latin typeface="Times New Roman" pitchFamily="18" charset="0"/>
                <a:cs typeface="Times New Roman" pitchFamily="18" charset="0"/>
              </a:rPr>
              <a:t/>
            </a:r>
            <a:br>
              <a:rPr lang="en-US" sz="2000" dirty="0" smtClean="0">
                <a:latin typeface="Times New Roman" pitchFamily="18" charset="0"/>
                <a:cs typeface="Times New Roman" pitchFamily="18" charset="0"/>
              </a:rPr>
            </a:br>
            <a:r>
              <a:rPr lang="en-US" sz="2000" dirty="0" smtClean="0">
                <a:latin typeface="Times New Roman" pitchFamily="18" charset="0"/>
                <a:cs typeface="Times New Roman" pitchFamily="18" charset="0"/>
              </a:rPr>
              <a:t>The poem is considered one of the leading poems of the imagist tradition. Written in a Japanese haiku style, Pound’s process of deletion from thirty lines to only fourteen words typifies imagism’s focus on economy of language, precision of imagery and experimenting with non-traditional verse forms. </a:t>
            </a:r>
            <a:br>
              <a:rPr lang="en-US" sz="2000" dirty="0" smtClean="0">
                <a:latin typeface="Times New Roman" pitchFamily="18" charset="0"/>
                <a:cs typeface="Times New Roman" pitchFamily="18" charset="0"/>
              </a:rPr>
            </a:br>
            <a:r>
              <a:rPr lang="en-US" sz="2000" dirty="0" smtClean="0">
                <a:latin typeface="Times New Roman" pitchFamily="18" charset="0"/>
                <a:cs typeface="Times New Roman" pitchFamily="18" charset="0"/>
              </a:rPr>
              <a:t/>
            </a:r>
            <a:br>
              <a:rPr lang="en-US" sz="2000" dirty="0" smtClean="0">
                <a:latin typeface="Times New Roman" pitchFamily="18" charset="0"/>
                <a:cs typeface="Times New Roman" pitchFamily="18" charset="0"/>
              </a:rPr>
            </a:br>
            <a:r>
              <a:rPr lang="en-US" sz="2000" dirty="0" smtClean="0">
                <a:latin typeface="Times New Roman" pitchFamily="18" charset="0"/>
                <a:cs typeface="Times New Roman" pitchFamily="18" charset="0"/>
              </a:rPr>
              <a:t>The heart of the poem is not the first line, nor the second, but the mental process that links the two together. </a:t>
            </a:r>
            <a:br>
              <a:rPr lang="en-US" sz="2000" dirty="0" smtClean="0">
                <a:latin typeface="Times New Roman" pitchFamily="18" charset="0"/>
                <a:cs typeface="Times New Roman" pitchFamily="18" charset="0"/>
              </a:rPr>
            </a:br>
            <a:r>
              <a:rPr lang="en-US" sz="2000" dirty="0" smtClean="0">
                <a:latin typeface="Times New Roman" pitchFamily="18" charset="0"/>
                <a:cs typeface="Times New Roman" pitchFamily="18" charset="0"/>
              </a:rPr>
              <a:t/>
            </a:r>
            <a:br>
              <a:rPr lang="en-US" sz="2000" dirty="0" smtClean="0">
                <a:latin typeface="Times New Roman" pitchFamily="18" charset="0"/>
                <a:cs typeface="Times New Roman" pitchFamily="18" charset="0"/>
              </a:rPr>
            </a:br>
            <a:r>
              <a:rPr lang="en-US" sz="2000" dirty="0" smtClean="0">
                <a:latin typeface="Times New Roman" pitchFamily="18" charset="0"/>
                <a:cs typeface="Times New Roman" pitchFamily="18" charset="0"/>
              </a:rPr>
              <a:t>"In a poem of this sort," as Pound explained, "one is trying to record the precise instant when a thing outward and objective transforms itself, or darts into a thing inward and subjective." </a:t>
            </a:r>
            <a:br>
              <a:rPr lang="en-US" sz="2000" dirty="0" smtClean="0">
                <a:latin typeface="Times New Roman" pitchFamily="18" charset="0"/>
                <a:cs typeface="Times New Roman" pitchFamily="18" charset="0"/>
              </a:rPr>
            </a:br>
            <a:r>
              <a:rPr lang="en-US" sz="2000" dirty="0" smtClean="0">
                <a:latin typeface="Times New Roman" pitchFamily="18" charset="0"/>
                <a:cs typeface="Times New Roman" pitchFamily="18" charset="0"/>
              </a:rPr>
              <a:t>This darting takes place between the first and second lines.</a:t>
            </a:r>
          </a:p>
        </p:txBody>
      </p:sp>
      <p:sp>
        <p:nvSpPr>
          <p:cNvPr id="6" name="Slide Number Placeholder 5"/>
          <p:cNvSpPr>
            <a:spLocks noGrp="1"/>
          </p:cNvSpPr>
          <p:nvPr>
            <p:ph type="sldNum" sz="quarter" idx="12"/>
          </p:nvPr>
        </p:nvSpPr>
        <p:spPr/>
        <p:txBody>
          <a:bodyPr/>
          <a:lstStyle/>
          <a:p>
            <a:fld id="{96191D94-14ED-4BF3-8298-E85D56E4B0F5}" type="slidenum">
              <a:rPr lang="ar-SA" smtClean="0"/>
              <a:pPr/>
              <a:t>11</a:t>
            </a:fld>
            <a:endParaRPr lang="ar-SA"/>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st2_3815894-fast-metro.jpg"/>
          <p:cNvPicPr>
            <a:picLocks noChangeAspect="1"/>
          </p:cNvPicPr>
          <p:nvPr/>
        </p:nvPicPr>
        <p:blipFill>
          <a:blip r:embed="rId2" cstate="print">
            <a:lum bright="56000" contrast="-62000"/>
          </a:blip>
          <a:srcRect/>
          <a:stretch>
            <a:fillRect/>
          </a:stretch>
        </p:blipFill>
        <p:spPr bwMode="auto">
          <a:xfrm>
            <a:off x="0" y="0"/>
            <a:ext cx="9144000" cy="6858000"/>
          </a:xfrm>
          <a:prstGeom prst="rect">
            <a:avLst/>
          </a:prstGeom>
          <a:noFill/>
          <a:ln w="9525">
            <a:noFill/>
            <a:miter lim="800000"/>
            <a:headEnd/>
            <a:tailEnd/>
          </a:ln>
        </p:spPr>
      </p:pic>
      <p:sp>
        <p:nvSpPr>
          <p:cNvPr id="2" name="Rectangle 1"/>
          <p:cNvSpPr/>
          <p:nvPr/>
        </p:nvSpPr>
        <p:spPr>
          <a:xfrm>
            <a:off x="304800" y="533400"/>
            <a:ext cx="8610600" cy="6001643"/>
          </a:xfrm>
          <a:prstGeom prst="rect">
            <a:avLst/>
          </a:prstGeom>
          <a:effectLst>
            <a:outerShdw blurRad="40000" dist="20000" dir="5400000" rotWithShape="0">
              <a:srgbClr val="000000">
                <a:alpha val="38000"/>
              </a:srgbClr>
            </a:outerShdw>
            <a:softEdge rad="31750"/>
          </a:effectLst>
        </p:spPr>
        <p:style>
          <a:lnRef idx="1">
            <a:schemeClr val="dk1"/>
          </a:lnRef>
          <a:fillRef idx="2">
            <a:schemeClr val="dk1"/>
          </a:fillRef>
          <a:effectRef idx="1">
            <a:schemeClr val="dk1"/>
          </a:effectRef>
          <a:fontRef idx="minor">
            <a:schemeClr val="dk1"/>
          </a:fontRef>
        </p:style>
        <p:txBody>
          <a:bodyPr>
            <a:spAutoFit/>
          </a:bodyPr>
          <a:lstStyle/>
          <a:p>
            <a:pPr algn="just" rtl="0">
              <a:defRPr/>
            </a:pPr>
            <a:endParaRPr lang="en-US" sz="2000" dirty="0">
              <a:latin typeface="Times New Roman" pitchFamily="18" charset="0"/>
              <a:cs typeface="Times New Roman" pitchFamily="18" charset="0"/>
            </a:endParaRPr>
          </a:p>
          <a:p>
            <a:pPr algn="just" rtl="0">
              <a:defRPr/>
            </a:pPr>
            <a:r>
              <a:rPr lang="en-US" sz="2400" b="1" dirty="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Explanation:</a:t>
            </a:r>
          </a:p>
          <a:p>
            <a:pPr algn="just" rtl="0">
              <a:defRPr/>
            </a:pPr>
            <a:endParaRPr lang="en-US" sz="2000" b="1" dirty="0">
              <a:solidFill>
                <a:schemeClr val="hlink"/>
              </a:solidFill>
              <a:latin typeface="Times New Roman" pitchFamily="18" charset="0"/>
              <a:cs typeface="Times New Roman" pitchFamily="18" charset="0"/>
            </a:endParaRPr>
          </a:p>
          <a:p>
            <a:pPr algn="just" rtl="0">
              <a:defRPr/>
            </a:pPr>
            <a:endParaRPr lang="en-US" sz="2000" dirty="0">
              <a:latin typeface="Times New Roman" pitchFamily="18" charset="0"/>
              <a:cs typeface="Times New Roman" pitchFamily="18" charset="0"/>
            </a:endParaRPr>
          </a:p>
          <a:p>
            <a:pPr algn="just" rtl="0">
              <a:defRPr/>
            </a:pPr>
            <a:r>
              <a:rPr lang="en-US" sz="2000" dirty="0">
                <a:latin typeface="Times New Roman" pitchFamily="18" charset="0"/>
                <a:cs typeface="Times New Roman" pitchFamily="18" charset="0"/>
              </a:rPr>
              <a:t>One word that overshadows all the rest in line one is APPARITION. The word "apparition" alone means a ghostly figure, something strange or unusual that suddenly comes into view. </a:t>
            </a:r>
          </a:p>
          <a:p>
            <a:pPr algn="just" rtl="0">
              <a:defRPr/>
            </a:pPr>
            <a:endParaRPr lang="en-US" sz="2000" dirty="0">
              <a:latin typeface="Times New Roman" pitchFamily="18" charset="0"/>
              <a:cs typeface="Times New Roman" pitchFamily="18" charset="0"/>
            </a:endParaRPr>
          </a:p>
          <a:p>
            <a:pPr algn="just" rtl="0">
              <a:defRPr/>
            </a:pPr>
            <a:r>
              <a:rPr lang="en-US" sz="2000" dirty="0">
                <a:latin typeface="Times New Roman" pitchFamily="18" charset="0"/>
                <a:cs typeface="Times New Roman" pitchFamily="18" charset="0"/>
              </a:rPr>
              <a:t>Pound may have seen different faces in a Paris subway and defined the "faces in the crowd" with the illustration of pure beauty or images of flawless human beings.</a:t>
            </a:r>
          </a:p>
          <a:p>
            <a:pPr algn="just" rtl="0">
              <a:defRPr/>
            </a:pPr>
            <a:r>
              <a:rPr lang="en-US" sz="2000" dirty="0">
                <a:latin typeface="Times New Roman" pitchFamily="18" charset="0"/>
                <a:cs typeface="Times New Roman" pitchFamily="18" charset="0"/>
              </a:rPr>
              <a:t> </a:t>
            </a:r>
          </a:p>
          <a:p>
            <a:pPr algn="just" rtl="0">
              <a:defRPr/>
            </a:pPr>
            <a:r>
              <a:rPr lang="en-US" sz="2000" dirty="0">
                <a:latin typeface="Times New Roman" pitchFamily="18" charset="0"/>
                <a:cs typeface="Times New Roman" pitchFamily="18" charset="0"/>
              </a:rPr>
              <a:t>The reason for formulating such assertion is because of this: with the meaning and usage of the word apparition, it enables Pound to convey the expression of shock and awe once he steps into the metro station. </a:t>
            </a:r>
          </a:p>
          <a:p>
            <a:pPr algn="just" rtl="0">
              <a:defRPr/>
            </a:pPr>
            <a:endParaRPr lang="en-US" sz="2000" dirty="0">
              <a:latin typeface="Times New Roman" pitchFamily="18" charset="0"/>
              <a:cs typeface="Times New Roman" pitchFamily="18" charset="0"/>
            </a:endParaRPr>
          </a:p>
          <a:p>
            <a:pPr algn="just" rtl="0">
              <a:defRPr/>
            </a:pPr>
            <a:r>
              <a:rPr lang="en-US" sz="2000" dirty="0">
                <a:latin typeface="Times New Roman" pitchFamily="18" charset="0"/>
                <a:cs typeface="Times New Roman" pitchFamily="18" charset="0"/>
              </a:rPr>
              <a:t>It's almost as if he discovers the faces in the crowd surprisingly. More importantly, he may have not seen the faces clearly and saw only a blur that he interpreted as a vision of attractiveness.</a:t>
            </a:r>
          </a:p>
        </p:txBody>
      </p:sp>
      <p:sp>
        <p:nvSpPr>
          <p:cNvPr id="5" name="Slide Number Placeholder 4"/>
          <p:cNvSpPr>
            <a:spLocks noGrp="1"/>
          </p:cNvSpPr>
          <p:nvPr>
            <p:ph type="sldNum" sz="quarter" idx="12"/>
          </p:nvPr>
        </p:nvSpPr>
        <p:spPr/>
        <p:txBody>
          <a:bodyPr/>
          <a:lstStyle/>
          <a:p>
            <a:fld id="{96191D94-14ED-4BF3-8298-E85D56E4B0F5}" type="slidenum">
              <a:rPr lang="ar-SA" smtClean="0"/>
              <a:pPr/>
              <a:t>12</a:t>
            </a:fld>
            <a:endParaRPr lang="ar-SA"/>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fast-train.jpg"/>
          <p:cNvPicPr>
            <a:picLocks noChangeAspect="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pic>
        <p:nvPicPr>
          <p:cNvPr id="2" name="Picture 1" descr="ist2_3815894-fast-metro.jpg"/>
          <p:cNvPicPr>
            <a:picLocks noChangeAspect="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5" name="Slide Number Placeholder 4"/>
          <p:cNvSpPr>
            <a:spLocks noGrp="1"/>
          </p:cNvSpPr>
          <p:nvPr>
            <p:ph type="sldNum" sz="quarter" idx="12"/>
          </p:nvPr>
        </p:nvSpPr>
        <p:spPr/>
        <p:txBody>
          <a:bodyPr/>
          <a:lstStyle/>
          <a:p>
            <a:fld id="{96191D94-14ED-4BF3-8298-E85D56E4B0F5}" type="slidenum">
              <a:rPr lang="ar-SA" smtClean="0"/>
              <a:pPr/>
              <a:t>13</a:t>
            </a:fld>
            <a:endParaRPr lang="ar-SA"/>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8" descr="plenty-of-petals-flower.jpg"/>
          <p:cNvPicPr>
            <a:picLocks noChangeAspect="1"/>
          </p:cNvPicPr>
          <p:nvPr/>
        </p:nvPicPr>
        <p:blipFill>
          <a:blip r:embed="rId2" cstate="print">
            <a:lum bright="70000" contrast="-40000"/>
          </a:blip>
          <a:srcRect r="22034"/>
          <a:stretch>
            <a:fillRect/>
          </a:stretch>
        </p:blipFill>
        <p:spPr bwMode="auto">
          <a:xfrm>
            <a:off x="0" y="0"/>
            <a:ext cx="9144000" cy="6891338"/>
          </a:xfrm>
          <a:prstGeom prst="rect">
            <a:avLst/>
          </a:prstGeom>
          <a:noFill/>
          <a:ln w="9525">
            <a:noFill/>
            <a:miter lim="800000"/>
            <a:headEnd/>
            <a:tailEnd/>
          </a:ln>
        </p:spPr>
      </p:pic>
      <p:sp>
        <p:nvSpPr>
          <p:cNvPr id="5" name="Rectangle 1"/>
          <p:cNvSpPr>
            <a:spLocks noChangeArrowheads="1"/>
          </p:cNvSpPr>
          <p:nvPr/>
        </p:nvSpPr>
        <p:spPr bwMode="auto">
          <a:xfrm>
            <a:off x="228600" y="762000"/>
            <a:ext cx="8534400" cy="4054475"/>
          </a:xfrm>
          <a:prstGeom prst="rect">
            <a:avLst/>
          </a:prstGeom>
          <a:noFill/>
          <a:ln w="9525">
            <a:noFill/>
            <a:miter lim="800000"/>
            <a:headEnd/>
            <a:tailEnd/>
          </a:ln>
        </p:spPr>
        <p:txBody>
          <a:bodyPr>
            <a:spAutoFit/>
          </a:bodyPr>
          <a:lstStyle/>
          <a:p>
            <a:pPr algn="just" rtl="0"/>
            <a:r>
              <a:rPr lang="en-US" sz="2000" dirty="0">
                <a:latin typeface="Times New Roman" pitchFamily="18" charset="0"/>
                <a:cs typeface="Times New Roman" pitchFamily="18" charset="0"/>
              </a:rPr>
              <a:t>The second line of the poem renders one word that overshadows all the rest: PETALS.</a:t>
            </a:r>
          </a:p>
          <a:p>
            <a:pPr algn="just" rtl="0"/>
            <a:endParaRPr lang="en-US" sz="2000" dirty="0">
              <a:latin typeface="Times New Roman" pitchFamily="18" charset="0"/>
              <a:cs typeface="Times New Roman" pitchFamily="18" charset="0"/>
            </a:endParaRPr>
          </a:p>
          <a:p>
            <a:pPr algn="just" rtl="0"/>
            <a:r>
              <a:rPr lang="en-US" sz="2000" dirty="0">
                <a:latin typeface="Times New Roman" pitchFamily="18" charset="0"/>
                <a:cs typeface="Times New Roman" pitchFamily="18" charset="0"/>
              </a:rPr>
              <a:t>Petals are vibrant flowers that have different colors and represent beauty when blossomed, which he identifies as the "faces in the crowd“. He uses a simile to relate the crowd to petals on a bough. Additionally, petals are flowers that come in various shades, sizes, shapes, and so forth - akin to human beings. Therefore, Pound perhaps envisioned the people in the crowd as beautiful, for the diversity they embodied. </a:t>
            </a:r>
          </a:p>
          <a:p>
            <a:pPr algn="just" rtl="0"/>
            <a:endParaRPr lang="en-US" sz="2000" dirty="0">
              <a:latin typeface="Times New Roman" pitchFamily="18" charset="0"/>
              <a:cs typeface="Times New Roman" pitchFamily="18" charset="0"/>
            </a:endParaRPr>
          </a:p>
          <a:p>
            <a:pPr algn="just" rtl="0"/>
            <a:r>
              <a:rPr lang="en-US" sz="2000" dirty="0">
                <a:latin typeface="Times New Roman" pitchFamily="18" charset="0"/>
                <a:cs typeface="Times New Roman" pitchFamily="18" charset="0"/>
              </a:rPr>
              <a:t>the images are captivating and make the poem move beyond the literal. When one thinks of apparition, the first thing that comes to mind is a ghostly figure. When one thinks of petals, something delightful comes to mind. </a:t>
            </a:r>
          </a:p>
        </p:txBody>
      </p:sp>
      <p:pic>
        <p:nvPicPr>
          <p:cNvPr id="6" name="Picture 8" descr="plenty-of-petals-flower.jpg"/>
          <p:cNvPicPr>
            <a:picLocks noChangeAspect="1"/>
          </p:cNvPicPr>
          <p:nvPr/>
        </p:nvPicPr>
        <p:blipFill>
          <a:blip r:embed="rId2" cstate="print"/>
          <a:srcRect r="22034"/>
          <a:stretch>
            <a:fillRect/>
          </a:stretch>
        </p:blipFill>
        <p:spPr bwMode="auto">
          <a:xfrm>
            <a:off x="6934200" y="4733925"/>
            <a:ext cx="2209800" cy="2124075"/>
          </a:xfrm>
          <a:prstGeom prst="rect">
            <a:avLst/>
          </a:prstGeom>
          <a:noFill/>
          <a:ln w="9525">
            <a:noFill/>
            <a:miter lim="800000"/>
            <a:headEnd/>
            <a:tailEnd/>
          </a:ln>
        </p:spPr>
      </p:pic>
      <p:sp>
        <p:nvSpPr>
          <p:cNvPr id="7" name="Slide Number Placeholder 6"/>
          <p:cNvSpPr>
            <a:spLocks noGrp="1"/>
          </p:cNvSpPr>
          <p:nvPr>
            <p:ph type="sldNum" sz="quarter" idx="12"/>
          </p:nvPr>
        </p:nvSpPr>
        <p:spPr/>
        <p:txBody>
          <a:bodyPr/>
          <a:lstStyle/>
          <a:p>
            <a:fld id="{96191D94-14ED-4BF3-8298-E85D56E4B0F5}" type="slidenum">
              <a:rPr lang="ar-SA" smtClean="0"/>
              <a:pPr/>
              <a:t>14</a:t>
            </a:fld>
            <a:endParaRPr lang="ar-SA"/>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7" descr="lavendar_5_petal.jpg"/>
          <p:cNvPicPr>
            <a:picLocks noChangeAspect="1"/>
          </p:cNvPicPr>
          <p:nvPr/>
        </p:nvPicPr>
        <p:blipFill>
          <a:blip r:embed="rId2" cstate="print">
            <a:lum bright="70000" contrast="-48000"/>
          </a:blip>
          <a:srcRect/>
          <a:stretch>
            <a:fillRect/>
          </a:stretch>
        </p:blipFill>
        <p:spPr bwMode="auto">
          <a:xfrm>
            <a:off x="0" y="-6350"/>
            <a:ext cx="9144000" cy="6864350"/>
          </a:xfrm>
          <a:prstGeom prst="rect">
            <a:avLst/>
          </a:prstGeom>
          <a:noFill/>
          <a:ln w="9525">
            <a:noFill/>
            <a:miter lim="800000"/>
            <a:headEnd/>
            <a:tailEnd/>
          </a:ln>
        </p:spPr>
      </p:pic>
      <p:sp>
        <p:nvSpPr>
          <p:cNvPr id="5" name="Rectangle 1"/>
          <p:cNvSpPr>
            <a:spLocks noChangeArrowheads="1"/>
          </p:cNvSpPr>
          <p:nvPr/>
        </p:nvSpPr>
        <p:spPr bwMode="auto">
          <a:xfrm>
            <a:off x="381000" y="457200"/>
            <a:ext cx="8610600" cy="5883275"/>
          </a:xfrm>
          <a:prstGeom prst="rect">
            <a:avLst/>
          </a:prstGeom>
          <a:noFill/>
          <a:ln w="9525">
            <a:noFill/>
            <a:miter lim="800000"/>
            <a:headEnd/>
            <a:tailEnd/>
          </a:ln>
        </p:spPr>
        <p:txBody>
          <a:bodyPr anchor="ctr">
            <a:spAutoFit/>
          </a:bodyPr>
          <a:lstStyle/>
          <a:p>
            <a:pPr algn="l" rtl="0"/>
            <a:r>
              <a:rPr lang="en-US" sz="2000" dirty="0">
                <a:latin typeface="Times New Roman" pitchFamily="18" charset="0"/>
                <a:cs typeface="Times New Roman" pitchFamily="18" charset="0"/>
              </a:rPr>
              <a:t>Pound takes the two words and morphs them together as one to get a greater effect, meaning that when he saw mysterious faces in the crowd with various colors and shapes, it was a good-looking sight in his eyes. </a:t>
            </a:r>
          </a:p>
          <a:p>
            <a:pPr algn="l" rtl="0"/>
            <a:endParaRPr lang="en-US" sz="2000" dirty="0">
              <a:latin typeface="Times New Roman" pitchFamily="18" charset="0"/>
              <a:cs typeface="Times New Roman" pitchFamily="18" charset="0"/>
            </a:endParaRPr>
          </a:p>
          <a:p>
            <a:pPr algn="l" rtl="0"/>
            <a:r>
              <a:rPr lang="en-US" sz="2000" dirty="0">
                <a:latin typeface="Times New Roman" pitchFamily="18" charset="0"/>
                <a:cs typeface="Times New Roman" pitchFamily="18" charset="0"/>
              </a:rPr>
              <a:t>The poem shows that whatever color, size, or shape a person is, he or she still has some characteristics of beauty - regardless of their outer appearance.</a:t>
            </a:r>
          </a:p>
          <a:p>
            <a:pPr algn="l" rtl="0"/>
            <a:endParaRPr lang="en-US" sz="2000" dirty="0">
              <a:latin typeface="Times New Roman" pitchFamily="18" charset="0"/>
              <a:cs typeface="Times New Roman" pitchFamily="18" charset="0"/>
            </a:endParaRPr>
          </a:p>
          <a:p>
            <a:pPr algn="l" rtl="0"/>
            <a:r>
              <a:rPr lang="en-US" sz="2000" dirty="0">
                <a:latin typeface="Times New Roman" pitchFamily="18" charset="0"/>
                <a:cs typeface="Times New Roman" pitchFamily="18" charset="0"/>
              </a:rPr>
              <a:t>It said the faces are apparitions because the train is moving. If the train stops, they are not apparitions any longer.</a:t>
            </a:r>
          </a:p>
          <a:p>
            <a:pPr algn="l" rtl="0"/>
            <a:endParaRPr lang="en-US" sz="2000" dirty="0">
              <a:latin typeface="Times New Roman" pitchFamily="18" charset="0"/>
              <a:cs typeface="Times New Roman" pitchFamily="18" charset="0"/>
            </a:endParaRPr>
          </a:p>
          <a:p>
            <a:pPr algn="l" rtl="0"/>
            <a:r>
              <a:rPr lang="en-US" sz="2000" dirty="0">
                <a:latin typeface="Times New Roman" pitchFamily="18" charset="0"/>
                <a:cs typeface="Times New Roman" pitchFamily="18" charset="0"/>
              </a:rPr>
              <a:t>There are a lot of white petals on that black bough. It's a dark night, maybe midnight, and there is no moonlight. When wind blows, some of the petals fly away. The interpretation on the web said that the petals are the faces, pink and sudden. The black bough resembles the long, dark train.</a:t>
            </a:r>
          </a:p>
          <a:p>
            <a:pPr algn="l" rtl="0"/>
            <a:endParaRPr lang="en-US" sz="2000" dirty="0">
              <a:latin typeface="Times New Roman" pitchFamily="18" charset="0"/>
              <a:cs typeface="Times New Roman" pitchFamily="18" charset="0"/>
            </a:endParaRPr>
          </a:p>
          <a:p>
            <a:pPr algn="l" rtl="0"/>
            <a:r>
              <a:rPr lang="en-US" sz="2000" dirty="0">
                <a:latin typeface="Times New Roman" pitchFamily="18" charset="0"/>
                <a:cs typeface="Times New Roman" pitchFamily="18" charset="0"/>
              </a:rPr>
              <a:t>One of the colors of the petals is "white." white means pale. People in the station are tired, weary and exhausted. They could not help but hustle and bustle, and that's why they are pale. </a:t>
            </a:r>
            <a:br>
              <a:rPr lang="en-US" sz="2000" dirty="0">
                <a:latin typeface="Times New Roman" pitchFamily="18" charset="0"/>
                <a:cs typeface="Times New Roman" pitchFamily="18" charset="0"/>
              </a:rPr>
            </a:br>
            <a:endParaRPr lang="en-US" sz="2000" dirty="0">
              <a:latin typeface="Times New Roman" pitchFamily="18" charset="0"/>
              <a:cs typeface="Times New Roman" pitchFamily="18" charset="0"/>
            </a:endParaRPr>
          </a:p>
        </p:txBody>
      </p:sp>
      <p:pic>
        <p:nvPicPr>
          <p:cNvPr id="6" name="Picture 3" descr="220px-Tulip_Tulipa_clusiana_'Lady_Jane'_Rock_Ledge_Flower_2000px.jpg"/>
          <p:cNvPicPr>
            <a:picLocks noChangeAspect="1"/>
          </p:cNvPicPr>
          <p:nvPr/>
        </p:nvPicPr>
        <p:blipFill>
          <a:blip r:embed="rId3" cstate="print"/>
          <a:srcRect/>
          <a:stretch>
            <a:fillRect/>
          </a:stretch>
        </p:blipFill>
        <p:spPr bwMode="auto">
          <a:xfrm>
            <a:off x="7874000" y="5715000"/>
            <a:ext cx="1270000" cy="1143000"/>
          </a:xfrm>
          <a:prstGeom prst="rect">
            <a:avLst/>
          </a:prstGeom>
          <a:noFill/>
          <a:ln w="9525">
            <a:noFill/>
            <a:miter lim="800000"/>
            <a:headEnd/>
            <a:tailEnd/>
          </a:ln>
        </p:spPr>
      </p:pic>
      <p:sp>
        <p:nvSpPr>
          <p:cNvPr id="7" name="Slide Number Placeholder 6"/>
          <p:cNvSpPr>
            <a:spLocks noGrp="1"/>
          </p:cNvSpPr>
          <p:nvPr>
            <p:ph type="sldNum" sz="quarter" idx="12"/>
          </p:nvPr>
        </p:nvSpPr>
        <p:spPr/>
        <p:txBody>
          <a:bodyPr/>
          <a:lstStyle/>
          <a:p>
            <a:fld id="{96191D94-14ED-4BF3-8298-E85D56E4B0F5}" type="slidenum">
              <a:rPr lang="ar-SA" smtClean="0"/>
              <a:pPr/>
              <a:t>15</a:t>
            </a:fld>
            <a:endParaRPr lang="ar-SA"/>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Grp="1"/>
          </p:cNvSpPr>
          <p:nvPr>
            <p:ph type="title"/>
          </p:nvPr>
        </p:nvSpPr>
        <p:spPr>
          <a:xfrm>
            <a:off x="457200" y="914400"/>
            <a:ext cx="8229600" cy="3687763"/>
          </a:xfrm>
        </p:spPr>
        <p:txBody>
          <a:bodyPr/>
          <a:lstStyle/>
          <a:p>
            <a:pPr eaLnBrk="1" hangingPunct="1"/>
            <a:r>
              <a:rPr lang="en-US" sz="3600" b="1" u="sng" dirty="0" smtClean="0">
                <a:solidFill>
                  <a:srgbClr val="339933"/>
                </a:solidFill>
                <a:latin typeface="Times New Roman" pitchFamily="18" charset="0"/>
                <a:cs typeface="Times New Roman" pitchFamily="18" charset="0"/>
              </a:rPr>
              <a:t>The two contrasting views for</a:t>
            </a:r>
            <a:br>
              <a:rPr lang="en-US" sz="3600" b="1" u="sng" dirty="0" smtClean="0">
                <a:solidFill>
                  <a:srgbClr val="339933"/>
                </a:solidFill>
                <a:latin typeface="Times New Roman" pitchFamily="18" charset="0"/>
                <a:cs typeface="Times New Roman" pitchFamily="18" charset="0"/>
              </a:rPr>
            </a:br>
            <a:r>
              <a:rPr lang="en-US" sz="3600" b="1" u="sng" dirty="0" smtClean="0">
                <a:solidFill>
                  <a:srgbClr val="CA0417"/>
                </a:solidFill>
                <a:latin typeface="Times New Roman" pitchFamily="18" charset="0"/>
                <a:cs typeface="Times New Roman" pitchFamily="18" charset="0"/>
              </a:rPr>
              <a:t>Pro-modernism</a:t>
            </a:r>
            <a:br>
              <a:rPr lang="en-US" sz="3600" b="1" u="sng" dirty="0" smtClean="0">
                <a:solidFill>
                  <a:srgbClr val="CA0417"/>
                </a:solidFill>
                <a:latin typeface="Times New Roman" pitchFamily="18" charset="0"/>
                <a:cs typeface="Times New Roman" pitchFamily="18" charset="0"/>
              </a:rPr>
            </a:br>
            <a:r>
              <a:rPr lang="en-US" sz="3600" b="1" u="sng" dirty="0" smtClean="0">
                <a:solidFill>
                  <a:srgbClr val="339933"/>
                </a:solidFill>
                <a:latin typeface="Times New Roman" pitchFamily="18" charset="0"/>
                <a:cs typeface="Times New Roman" pitchFamily="18" charset="0"/>
              </a:rPr>
              <a:t>and</a:t>
            </a:r>
            <a:br>
              <a:rPr lang="en-US" sz="3600" b="1" u="sng" dirty="0" smtClean="0">
                <a:solidFill>
                  <a:srgbClr val="339933"/>
                </a:solidFill>
                <a:latin typeface="Times New Roman" pitchFamily="18" charset="0"/>
                <a:cs typeface="Times New Roman" pitchFamily="18" charset="0"/>
              </a:rPr>
            </a:br>
            <a:r>
              <a:rPr lang="en-US" sz="3600" b="1" u="sng" dirty="0" smtClean="0">
                <a:solidFill>
                  <a:srgbClr val="CA0417"/>
                </a:solidFill>
                <a:latin typeface="Times New Roman" pitchFamily="18" charset="0"/>
                <a:cs typeface="Times New Roman" pitchFamily="18" charset="0"/>
              </a:rPr>
              <a:t>Anti-modernism</a:t>
            </a:r>
          </a:p>
        </p:txBody>
      </p:sp>
      <p:pic>
        <p:nvPicPr>
          <p:cNvPr id="5" name="Picture 4" descr="340x.jpg"/>
          <p:cNvPicPr>
            <a:picLocks noChangeAspect="1"/>
          </p:cNvPicPr>
          <p:nvPr/>
        </p:nvPicPr>
        <p:blipFill>
          <a:blip r:embed="rId2" cstate="print"/>
          <a:srcRect/>
          <a:stretch>
            <a:fillRect/>
          </a:stretch>
        </p:blipFill>
        <p:spPr bwMode="auto">
          <a:xfrm>
            <a:off x="6324600" y="2857496"/>
            <a:ext cx="2545114" cy="3178179"/>
          </a:xfrm>
          <a:prstGeom prst="rect">
            <a:avLst/>
          </a:prstGeom>
          <a:ln>
            <a:noFill/>
          </a:ln>
          <a:effectLst>
            <a:softEdge rad="112500"/>
          </a:effectLst>
        </p:spPr>
      </p:pic>
      <p:pic>
        <p:nvPicPr>
          <p:cNvPr id="6" name="Picture 9" descr="soft-petal-flower.jpg"/>
          <p:cNvPicPr>
            <a:picLocks noChangeAspect="1"/>
          </p:cNvPicPr>
          <p:nvPr/>
        </p:nvPicPr>
        <p:blipFill>
          <a:blip r:embed="rId3" cstate="print"/>
          <a:srcRect/>
          <a:stretch>
            <a:fillRect/>
          </a:stretch>
        </p:blipFill>
        <p:spPr bwMode="auto">
          <a:xfrm>
            <a:off x="152400" y="2714620"/>
            <a:ext cx="2658584" cy="3341693"/>
          </a:xfrm>
          <a:prstGeom prst="rect">
            <a:avLst/>
          </a:prstGeom>
          <a:ln>
            <a:noFill/>
          </a:ln>
          <a:effectLst>
            <a:softEdge rad="112500"/>
          </a:effectLst>
        </p:spPr>
      </p:pic>
      <p:pic>
        <p:nvPicPr>
          <p:cNvPr id="7" name="Content Placeholder 3" descr="american-heroes-flag-stars-31000.jpg"/>
          <p:cNvPicPr>
            <a:picLocks noChangeAspect="1"/>
          </p:cNvPicPr>
          <p:nvPr/>
        </p:nvPicPr>
        <p:blipFill>
          <a:blip r:embed="rId4" cstate="print">
            <a:lum bright="70000" contrast="-70000"/>
          </a:blip>
          <a:stretch>
            <a:fillRect/>
          </a:stretch>
        </p:blipFill>
        <p:spPr>
          <a:xfrm>
            <a:off x="6691328" y="71414"/>
            <a:ext cx="2381266" cy="1785950"/>
          </a:xfrm>
          <a:prstGeom prst="ellipse">
            <a:avLst/>
          </a:prstGeom>
          <a:ln>
            <a:noFill/>
          </a:ln>
          <a:effectLst>
            <a:softEdge rad="112500"/>
          </a:effectLst>
        </p:spPr>
      </p:pic>
      <p:sp>
        <p:nvSpPr>
          <p:cNvPr id="8" name="Slide Number Placeholder 7"/>
          <p:cNvSpPr>
            <a:spLocks noGrp="1"/>
          </p:cNvSpPr>
          <p:nvPr>
            <p:ph type="sldNum" sz="quarter" idx="12"/>
          </p:nvPr>
        </p:nvSpPr>
        <p:spPr/>
        <p:txBody>
          <a:bodyPr/>
          <a:lstStyle/>
          <a:p>
            <a:fld id="{96191D94-14ED-4BF3-8298-E85D56E4B0F5}" type="slidenum">
              <a:rPr lang="ar-SA" smtClean="0"/>
              <a:pPr/>
              <a:t>16</a:t>
            </a:fld>
            <a:endParaRPr lang="ar-SA"/>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3" descr="american-heroes-flag-stars-31000.jpg"/>
          <p:cNvPicPr>
            <a:picLocks noChangeAspect="1"/>
          </p:cNvPicPr>
          <p:nvPr/>
        </p:nvPicPr>
        <p:blipFill>
          <a:blip r:embed="rId2" cstate="print">
            <a:lum bright="70000" contrast="-70000"/>
          </a:blip>
          <a:stretch>
            <a:fillRect/>
          </a:stretch>
        </p:blipFill>
        <p:spPr>
          <a:xfrm>
            <a:off x="6691328" y="71414"/>
            <a:ext cx="2381266" cy="1785950"/>
          </a:xfrm>
          <a:prstGeom prst="ellipse">
            <a:avLst/>
          </a:prstGeom>
          <a:ln>
            <a:noFill/>
          </a:ln>
          <a:effectLst>
            <a:softEdge rad="112500"/>
          </a:effectLst>
        </p:spPr>
      </p:pic>
      <p:sp>
        <p:nvSpPr>
          <p:cNvPr id="4" name="Rectangle 1"/>
          <p:cNvSpPr>
            <a:spLocks noChangeArrowheads="1"/>
          </p:cNvSpPr>
          <p:nvPr/>
        </p:nvSpPr>
        <p:spPr bwMode="auto">
          <a:xfrm>
            <a:off x="304800" y="457200"/>
            <a:ext cx="8610600" cy="5509200"/>
          </a:xfrm>
          <a:prstGeom prst="rect">
            <a:avLst/>
          </a:prstGeom>
          <a:noFill/>
          <a:ln w="9525">
            <a:noFill/>
            <a:miter lim="800000"/>
            <a:headEnd/>
            <a:tailEnd/>
          </a:ln>
        </p:spPr>
        <p:txBody>
          <a:bodyPr>
            <a:spAutoFit/>
          </a:bodyPr>
          <a:lstStyle/>
          <a:p>
            <a:pPr algn="l" rtl="0"/>
            <a:endParaRPr lang="en-US" sz="2000" dirty="0">
              <a:solidFill>
                <a:srgbClr val="339933"/>
              </a:solidFill>
              <a:latin typeface="Times New Roman" pitchFamily="18" charset="0"/>
              <a:cs typeface="Times New Roman" pitchFamily="18" charset="0"/>
            </a:endParaRPr>
          </a:p>
          <a:p>
            <a:pPr algn="ctr" rtl="0"/>
            <a:r>
              <a:rPr lang="en-US" sz="3200" b="1" u="sng" dirty="0">
                <a:solidFill>
                  <a:srgbClr val="CA0417"/>
                </a:solidFill>
                <a:latin typeface="Times New Roman" pitchFamily="18" charset="0"/>
                <a:cs typeface="Times New Roman" pitchFamily="18" charset="0"/>
              </a:rPr>
              <a:t>Pro-modernism</a:t>
            </a:r>
          </a:p>
          <a:p>
            <a:pPr algn="ctr" rtl="0"/>
            <a:endParaRPr lang="en-US" sz="2000" dirty="0">
              <a:latin typeface="Times New Roman" pitchFamily="18" charset="0"/>
              <a:cs typeface="Times New Roman" pitchFamily="18" charset="0"/>
            </a:endParaRPr>
          </a:p>
          <a:p>
            <a:pPr algn="l" rtl="0"/>
            <a:r>
              <a:rPr lang="en-US" sz="2000" dirty="0">
                <a:latin typeface="Times New Roman" pitchFamily="18" charset="0"/>
                <a:cs typeface="Times New Roman" pitchFamily="18" charset="0"/>
              </a:rPr>
              <a:t>Pound’s poem can be seen in the eyes of pro-modernity with the help of the word “apparition” in line one, as well as the word “Petals” in the second line of the poem. </a:t>
            </a:r>
          </a:p>
          <a:p>
            <a:pPr algn="l" rtl="0"/>
            <a:endParaRPr lang="en-US" sz="2000" dirty="0">
              <a:latin typeface="Times New Roman" pitchFamily="18" charset="0"/>
              <a:cs typeface="Times New Roman" pitchFamily="18" charset="0"/>
            </a:endParaRPr>
          </a:p>
          <a:p>
            <a:pPr algn="just" rtl="0"/>
            <a:r>
              <a:rPr lang="en-US" sz="2000" dirty="0">
                <a:latin typeface="Times New Roman" pitchFamily="18" charset="0"/>
                <a:cs typeface="Times New Roman" pitchFamily="18" charset="0"/>
              </a:rPr>
              <a:t>The speaker is amazed at all the people in the metro, and this goes to support technological advances in transportation.</a:t>
            </a:r>
          </a:p>
          <a:p>
            <a:pPr algn="just" rtl="0"/>
            <a:endParaRPr lang="en-US" sz="2000" dirty="0">
              <a:latin typeface="Times New Roman" pitchFamily="18" charset="0"/>
              <a:cs typeface="Times New Roman" pitchFamily="18" charset="0"/>
            </a:endParaRPr>
          </a:p>
          <a:p>
            <a:pPr algn="just" rtl="0"/>
            <a:r>
              <a:rPr lang="en-US" sz="2000" dirty="0">
                <a:latin typeface="Times New Roman" pitchFamily="18" charset="0"/>
                <a:cs typeface="Times New Roman" pitchFamily="18" charset="0"/>
              </a:rPr>
              <a:t>The “Petals” can also be used to support pro-modernity as the speaker views each person in the metro as an individual petal of a flower. </a:t>
            </a:r>
          </a:p>
          <a:p>
            <a:pPr algn="l" rtl="0"/>
            <a:endParaRPr lang="en-US" sz="2000" dirty="0">
              <a:latin typeface="Times New Roman" pitchFamily="18" charset="0"/>
              <a:cs typeface="Times New Roman" pitchFamily="18" charset="0"/>
            </a:endParaRPr>
          </a:p>
          <a:p>
            <a:pPr algn="l" rtl="0"/>
            <a:r>
              <a:rPr lang="en-US" sz="2000" dirty="0">
                <a:latin typeface="Times New Roman" pitchFamily="18" charset="0"/>
                <a:cs typeface="Times New Roman" pitchFamily="18" charset="0"/>
              </a:rPr>
              <a:t>Flowers are frequently used as a symbol of beauty, so someone may interpret the speaker comparing the people with petals of a flower in order to show the beauty of nature and how urbanization and industrialization are advancing nature’s beauty.</a:t>
            </a:r>
          </a:p>
        </p:txBody>
      </p:sp>
      <p:sp>
        <p:nvSpPr>
          <p:cNvPr id="6" name="Slide Number Placeholder 5"/>
          <p:cNvSpPr>
            <a:spLocks noGrp="1"/>
          </p:cNvSpPr>
          <p:nvPr>
            <p:ph type="sldNum" sz="quarter" idx="12"/>
          </p:nvPr>
        </p:nvSpPr>
        <p:spPr/>
        <p:txBody>
          <a:bodyPr/>
          <a:lstStyle/>
          <a:p>
            <a:fld id="{96191D94-14ED-4BF3-8298-E85D56E4B0F5}" type="slidenum">
              <a:rPr lang="ar-SA" smtClean="0"/>
              <a:pPr/>
              <a:t>17</a:t>
            </a:fld>
            <a:endParaRPr lang="ar-SA"/>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3" descr="american-heroes-flag-stars-31000.jpg"/>
          <p:cNvPicPr>
            <a:picLocks noChangeAspect="1"/>
          </p:cNvPicPr>
          <p:nvPr/>
        </p:nvPicPr>
        <p:blipFill>
          <a:blip r:embed="rId2" cstate="print">
            <a:lum bright="70000" contrast="-70000"/>
          </a:blip>
          <a:stretch>
            <a:fillRect/>
          </a:stretch>
        </p:blipFill>
        <p:spPr>
          <a:xfrm>
            <a:off x="6691328" y="71414"/>
            <a:ext cx="2381266" cy="1785950"/>
          </a:xfrm>
          <a:prstGeom prst="ellipse">
            <a:avLst/>
          </a:prstGeom>
          <a:ln>
            <a:noFill/>
          </a:ln>
          <a:effectLst>
            <a:softEdge rad="112500"/>
          </a:effectLst>
        </p:spPr>
      </p:pic>
      <p:sp>
        <p:nvSpPr>
          <p:cNvPr id="4" name="Rectangle 1"/>
          <p:cNvSpPr>
            <a:spLocks noChangeArrowheads="1"/>
          </p:cNvSpPr>
          <p:nvPr/>
        </p:nvSpPr>
        <p:spPr bwMode="auto">
          <a:xfrm>
            <a:off x="457200" y="685800"/>
            <a:ext cx="8153400" cy="5570756"/>
          </a:xfrm>
          <a:prstGeom prst="rect">
            <a:avLst/>
          </a:prstGeom>
          <a:noFill/>
          <a:ln w="9525">
            <a:noFill/>
            <a:miter lim="800000"/>
            <a:headEnd/>
            <a:tailEnd/>
          </a:ln>
        </p:spPr>
        <p:txBody>
          <a:bodyPr>
            <a:spAutoFit/>
          </a:bodyPr>
          <a:lstStyle/>
          <a:p>
            <a:pPr algn="ctr" rtl="0"/>
            <a:r>
              <a:rPr lang="en-US" sz="3200" b="1" u="sng" dirty="0">
                <a:solidFill>
                  <a:srgbClr val="CA0417"/>
                </a:solidFill>
                <a:latin typeface="Times New Roman" pitchFamily="18" charset="0"/>
                <a:cs typeface="Times New Roman" pitchFamily="18" charset="0"/>
              </a:rPr>
              <a:t>Anti-modernism</a:t>
            </a:r>
          </a:p>
          <a:p>
            <a:pPr algn="just" rtl="0"/>
            <a:endParaRPr lang="en-US" sz="2400" b="1" u="sng" dirty="0">
              <a:solidFill>
                <a:srgbClr val="CA0417"/>
              </a:solidFill>
              <a:latin typeface="Times New Roman" pitchFamily="18" charset="0"/>
              <a:cs typeface="Times New Roman" pitchFamily="18" charset="0"/>
            </a:endParaRPr>
          </a:p>
          <a:p>
            <a:pPr algn="just" rtl="0"/>
            <a:r>
              <a:rPr lang="en-US" sz="2000" dirty="0">
                <a:latin typeface="Times New Roman" pitchFamily="18" charset="0"/>
                <a:cs typeface="Times New Roman" pitchFamily="18" charset="0"/>
              </a:rPr>
              <a:t>On the contrary, one may also see an anti-modernity theme in “In a Station of the Metro.”</a:t>
            </a:r>
          </a:p>
          <a:p>
            <a:pPr algn="just" rtl="0"/>
            <a:endParaRPr lang="en-US" sz="2000" dirty="0">
              <a:latin typeface="Times New Roman" pitchFamily="18" charset="0"/>
              <a:cs typeface="Times New Roman" pitchFamily="18" charset="0"/>
            </a:endParaRPr>
          </a:p>
          <a:p>
            <a:pPr algn="just" rtl="0"/>
            <a:r>
              <a:rPr lang="en-US" sz="2000" dirty="0">
                <a:latin typeface="Times New Roman" pitchFamily="18" charset="0"/>
                <a:cs typeface="Times New Roman" pitchFamily="18" charset="0"/>
              </a:rPr>
              <a:t> The “apparition,” or ghostly figures can be interpreted as an evil sighting, with the ghosts being full of malicious intent. Ghosts are seldom seen as beautiful, and one may believe the speaker mentions these beings in order to bring about thoughts of how urbanization leads to the destruction of nature.</a:t>
            </a:r>
          </a:p>
          <a:p>
            <a:pPr algn="just" rtl="0"/>
            <a:endParaRPr lang="en-US" sz="2000" dirty="0">
              <a:latin typeface="Times New Roman" pitchFamily="18" charset="0"/>
              <a:cs typeface="Times New Roman" pitchFamily="18" charset="0"/>
            </a:endParaRPr>
          </a:p>
          <a:p>
            <a:pPr algn="just" rtl="0"/>
            <a:r>
              <a:rPr lang="en-US" sz="2000" dirty="0">
                <a:latin typeface="Times New Roman" pitchFamily="18" charset="0"/>
                <a:cs typeface="Times New Roman" pitchFamily="18" charset="0"/>
              </a:rPr>
              <a:t>The fact that the petals are black results in feelings of death and wickedness. The movement of urbanization and industrialization may be leading to the deaths of all the people in the crowd at the metro. </a:t>
            </a:r>
          </a:p>
          <a:p>
            <a:pPr algn="just" rtl="0"/>
            <a:endParaRPr lang="en-US" sz="2000" dirty="0">
              <a:latin typeface="Times New Roman" pitchFamily="18" charset="0"/>
              <a:cs typeface="Times New Roman" pitchFamily="18" charset="0"/>
            </a:endParaRPr>
          </a:p>
          <a:p>
            <a:pPr algn="just" rtl="0"/>
            <a:r>
              <a:rPr lang="en-US" sz="2000" dirty="0">
                <a:latin typeface="Times New Roman" pitchFamily="18" charset="0"/>
                <a:cs typeface="Times New Roman" pitchFamily="18" charset="0"/>
              </a:rPr>
              <a:t>The adjective “wet,” in line two also makes one perceive a feeling of a gloomy, rainy day at the metro, casting a pessimistic outlook on the modernism movement.</a:t>
            </a:r>
          </a:p>
        </p:txBody>
      </p:sp>
      <p:sp>
        <p:nvSpPr>
          <p:cNvPr id="6" name="Slide Number Placeholder 5"/>
          <p:cNvSpPr>
            <a:spLocks noGrp="1"/>
          </p:cNvSpPr>
          <p:nvPr>
            <p:ph type="sldNum" sz="quarter" idx="12"/>
          </p:nvPr>
        </p:nvSpPr>
        <p:spPr/>
        <p:txBody>
          <a:bodyPr/>
          <a:lstStyle/>
          <a:p>
            <a:fld id="{96191D94-14ED-4BF3-8298-E85D56E4B0F5}" type="slidenum">
              <a:rPr lang="ar-SA" smtClean="0"/>
              <a:pPr/>
              <a:t>18</a:t>
            </a:fld>
            <a:endParaRPr lang="ar-SA"/>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12" descr="emeralds300dpi.jpg"/>
          <p:cNvPicPr>
            <a:picLocks noChangeAspect="1"/>
          </p:cNvPicPr>
          <p:nvPr/>
        </p:nvPicPr>
        <p:blipFill>
          <a:blip r:embed="rId2" cstate="print"/>
          <a:stretch>
            <a:fillRect/>
          </a:stretch>
        </p:blipFill>
        <p:spPr>
          <a:xfrm>
            <a:off x="4357686" y="1514280"/>
            <a:ext cx="3960021" cy="3986422"/>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
        <p:nvSpPr>
          <p:cNvPr id="5" name="Title 13"/>
          <p:cNvSpPr txBox="1">
            <a:spLocks/>
          </p:cNvSpPr>
          <p:nvPr/>
        </p:nvSpPr>
        <p:spPr>
          <a:xfrm>
            <a:off x="457200" y="327104"/>
            <a:ext cx="6115064" cy="1107996"/>
          </a:xfrm>
          <a:prstGeom prst="rect">
            <a:avLst/>
          </a:prstGeom>
        </p:spPr>
        <p:txBody>
          <a:bodyPr vert="horz" wrap="square" lIns="91440" tIns="45720" rIns="91440" bIns="45720" rtlCol="1" anchor="ctr">
            <a:sp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en-US" sz="6600" b="0" i="0" u="none" strike="noStrike" kern="1200" cap="none" spc="0" normalizeH="0" baseline="0" noProof="0" smtClean="0">
                <a:ln>
                  <a:noFill/>
                </a:ln>
                <a:solidFill>
                  <a:srgbClr val="A50021"/>
                </a:solidFill>
                <a:effectLst/>
                <a:uLnTx/>
                <a:uFillTx/>
                <a:latin typeface="Hobo Std" pitchFamily="34" charset="0"/>
                <a:ea typeface="+mj-ea"/>
                <a:cs typeface="+mj-cs"/>
              </a:rPr>
              <a:t> Pink Emerald</a:t>
            </a:r>
            <a:endParaRPr kumimoji="0" lang="en-US" sz="6600" b="0" i="0" u="none" strike="noStrike" kern="1200" cap="none" spc="0" normalizeH="0" baseline="0" noProof="0" dirty="0" smtClean="0">
              <a:ln>
                <a:noFill/>
              </a:ln>
              <a:solidFill>
                <a:srgbClr val="A50021"/>
              </a:solidFill>
              <a:effectLst/>
              <a:uLnTx/>
              <a:uFillTx/>
              <a:latin typeface="Hobo Std" pitchFamily="34" charset="0"/>
              <a:ea typeface="+mj-ea"/>
              <a:cs typeface="+mj-cs"/>
            </a:endParaRPr>
          </a:p>
        </p:txBody>
      </p:sp>
      <p:sp>
        <p:nvSpPr>
          <p:cNvPr id="6" name="Subtitle 2"/>
          <p:cNvSpPr txBox="1">
            <a:spLocks/>
          </p:cNvSpPr>
          <p:nvPr/>
        </p:nvSpPr>
        <p:spPr>
          <a:xfrm>
            <a:off x="571472" y="1428736"/>
            <a:ext cx="3400420" cy="4691063"/>
          </a:xfrm>
          <a:prstGeom prst="rect">
            <a:avLst/>
          </a:prstGeom>
        </p:spPr>
        <p:txBody>
          <a:bodyPr vert="horz" lIns="91440" tIns="45720" rIns="91440" bIns="45720" rtlCol="1">
            <a:normAutofit/>
          </a:bodyPr>
          <a:lstStyle/>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Char char="Ø"/>
              <a:tabLst/>
              <a:defRPr/>
            </a:pPr>
            <a:endParaRPr kumimoji="0" lang="en-US" sz="3200" b="1" i="0" u="none" strike="noStrike" kern="1200" cap="none" spc="0" normalizeH="0" baseline="0" noProof="0" dirty="0" smtClean="0">
              <a:ln>
                <a:noFill/>
              </a:ln>
              <a:solidFill>
                <a:schemeClr val="accent1">
                  <a:lumMod val="50000"/>
                </a:schemeClr>
              </a:solidFill>
              <a:effectLst/>
              <a:uLnTx/>
              <a:uFillTx/>
              <a:latin typeface="Andalus" pitchFamily="2" charset="-78"/>
              <a:ea typeface="+mn-ea"/>
              <a:cs typeface="Andalus" pitchFamily="2" charset="-78"/>
            </a:endParaRPr>
          </a:p>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Char char="Ø"/>
              <a:tabLst/>
              <a:defRPr/>
            </a:pPr>
            <a:r>
              <a:rPr kumimoji="0" lang="en-US" sz="3200" b="1" i="0" u="none" strike="noStrike" kern="1200" cap="none" spc="0" normalizeH="0" baseline="0" noProof="0" dirty="0" err="1" smtClean="0">
                <a:ln>
                  <a:noFill/>
                </a:ln>
                <a:solidFill>
                  <a:schemeClr val="accent1">
                    <a:lumMod val="50000"/>
                  </a:schemeClr>
                </a:solidFill>
                <a:effectLst/>
                <a:uLnTx/>
                <a:uFillTx/>
                <a:latin typeface="Andalus" pitchFamily="2" charset="-78"/>
                <a:ea typeface="+mn-ea"/>
                <a:cs typeface="Andalus" pitchFamily="2" charset="-78"/>
              </a:rPr>
              <a:t>Abrar</a:t>
            </a:r>
            <a:r>
              <a:rPr kumimoji="0" lang="en-US" sz="3200" b="1" i="0" u="none" strike="noStrike" kern="1200" cap="none" spc="0" normalizeH="0" baseline="0" noProof="0" dirty="0" smtClean="0">
                <a:ln>
                  <a:noFill/>
                </a:ln>
                <a:solidFill>
                  <a:schemeClr val="accent1">
                    <a:lumMod val="50000"/>
                  </a:schemeClr>
                </a:solidFill>
                <a:effectLst/>
                <a:uLnTx/>
                <a:uFillTx/>
                <a:latin typeface="Andalus" pitchFamily="2" charset="-78"/>
                <a:ea typeface="+mn-ea"/>
                <a:cs typeface="Andalus" pitchFamily="2" charset="-78"/>
              </a:rPr>
              <a:t> Al-</a:t>
            </a:r>
            <a:r>
              <a:rPr kumimoji="0" lang="en-US" sz="3200" b="1" i="0" u="none" strike="noStrike" kern="1200" cap="none" spc="0" normalizeH="0" baseline="0" noProof="0" dirty="0" err="1" smtClean="0">
                <a:ln>
                  <a:noFill/>
                </a:ln>
                <a:solidFill>
                  <a:schemeClr val="accent1">
                    <a:lumMod val="50000"/>
                  </a:schemeClr>
                </a:solidFill>
                <a:effectLst/>
                <a:uLnTx/>
                <a:uFillTx/>
                <a:latin typeface="Andalus" pitchFamily="2" charset="-78"/>
                <a:ea typeface="+mn-ea"/>
                <a:cs typeface="Andalus" pitchFamily="2" charset="-78"/>
              </a:rPr>
              <a:t>Harthi</a:t>
            </a:r>
            <a:endParaRPr kumimoji="0" lang="en-US" sz="3200" b="1" i="0" u="none" strike="noStrike" kern="1200" cap="none" spc="0" normalizeH="0" baseline="0" noProof="0" dirty="0" smtClean="0">
              <a:ln>
                <a:noFill/>
              </a:ln>
              <a:solidFill>
                <a:schemeClr val="accent1">
                  <a:lumMod val="50000"/>
                </a:schemeClr>
              </a:solidFill>
              <a:effectLst/>
              <a:uLnTx/>
              <a:uFillTx/>
              <a:latin typeface="Andalus" pitchFamily="2" charset="-78"/>
              <a:ea typeface="+mn-ea"/>
              <a:cs typeface="Andalus" pitchFamily="2" charset="-78"/>
            </a:endParaRPr>
          </a:p>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Char char="Ø"/>
              <a:tabLst/>
              <a:defRPr/>
            </a:pPr>
            <a:r>
              <a:rPr kumimoji="0" lang="en-US" sz="3200" b="1" i="0" u="none" strike="noStrike" kern="1200" cap="none" spc="0" normalizeH="0" baseline="0" noProof="0" dirty="0" err="1" smtClean="0">
                <a:ln>
                  <a:noFill/>
                </a:ln>
                <a:solidFill>
                  <a:schemeClr val="accent1">
                    <a:lumMod val="50000"/>
                  </a:schemeClr>
                </a:solidFill>
                <a:effectLst/>
                <a:uLnTx/>
                <a:uFillTx/>
                <a:latin typeface="Andalus" pitchFamily="2" charset="-78"/>
                <a:ea typeface="+mn-ea"/>
                <a:cs typeface="Andalus" pitchFamily="2" charset="-78"/>
              </a:rPr>
              <a:t>Basma</a:t>
            </a:r>
            <a:r>
              <a:rPr kumimoji="0" lang="en-US" sz="3200" b="1" i="0" u="none" strike="noStrike" kern="1200" cap="none" spc="0" normalizeH="0" baseline="0" noProof="0" dirty="0" smtClean="0">
                <a:ln>
                  <a:noFill/>
                </a:ln>
                <a:solidFill>
                  <a:schemeClr val="accent1">
                    <a:lumMod val="50000"/>
                  </a:schemeClr>
                </a:solidFill>
                <a:effectLst/>
                <a:uLnTx/>
                <a:uFillTx/>
                <a:latin typeface="Andalus" pitchFamily="2" charset="-78"/>
                <a:ea typeface="+mn-ea"/>
                <a:cs typeface="Andalus" pitchFamily="2" charset="-78"/>
              </a:rPr>
              <a:t> </a:t>
            </a:r>
            <a:r>
              <a:rPr kumimoji="0" lang="en-US" sz="3200" b="1" i="0" u="none" strike="noStrike" kern="1200" cap="none" spc="0" normalizeH="0" baseline="0" noProof="0" dirty="0" err="1" smtClean="0">
                <a:ln>
                  <a:noFill/>
                </a:ln>
                <a:solidFill>
                  <a:schemeClr val="accent1">
                    <a:lumMod val="50000"/>
                  </a:schemeClr>
                </a:solidFill>
                <a:effectLst/>
                <a:uLnTx/>
                <a:uFillTx/>
                <a:latin typeface="Andalus" pitchFamily="2" charset="-78"/>
                <a:ea typeface="+mn-ea"/>
                <a:cs typeface="Andalus" pitchFamily="2" charset="-78"/>
              </a:rPr>
              <a:t>Sawadi</a:t>
            </a:r>
            <a:endParaRPr kumimoji="0" lang="en-US" sz="3200" b="1" i="0" u="none" strike="noStrike" kern="1200" cap="none" spc="0" normalizeH="0" baseline="0" noProof="0" dirty="0" smtClean="0">
              <a:ln>
                <a:noFill/>
              </a:ln>
              <a:solidFill>
                <a:schemeClr val="accent1">
                  <a:lumMod val="50000"/>
                </a:schemeClr>
              </a:solidFill>
              <a:effectLst/>
              <a:uLnTx/>
              <a:uFillTx/>
              <a:latin typeface="Andalus" pitchFamily="2" charset="-78"/>
              <a:ea typeface="+mn-ea"/>
              <a:cs typeface="Andalus" pitchFamily="2" charset="-78"/>
            </a:endParaRPr>
          </a:p>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Char char="Ø"/>
              <a:tabLst/>
              <a:defRPr/>
            </a:pPr>
            <a:r>
              <a:rPr kumimoji="0" lang="en-US" sz="3200" b="1" i="0" u="none" strike="noStrike" kern="1200" cap="none" spc="0" normalizeH="0" baseline="0" noProof="0" dirty="0" smtClean="0">
                <a:ln>
                  <a:noFill/>
                </a:ln>
                <a:solidFill>
                  <a:schemeClr val="accent1">
                    <a:lumMod val="50000"/>
                  </a:schemeClr>
                </a:solidFill>
                <a:effectLst/>
                <a:uLnTx/>
                <a:uFillTx/>
                <a:latin typeface="Andalus" pitchFamily="2" charset="-78"/>
                <a:ea typeface="+mn-ea"/>
                <a:cs typeface="Andalus" pitchFamily="2" charset="-78"/>
              </a:rPr>
              <a:t>Rana Al-</a:t>
            </a:r>
            <a:r>
              <a:rPr kumimoji="0" lang="en-US" sz="3200" b="1" i="0" u="none" strike="noStrike" kern="1200" cap="none" spc="0" normalizeH="0" baseline="0" noProof="0" dirty="0" err="1" smtClean="0">
                <a:ln>
                  <a:noFill/>
                </a:ln>
                <a:solidFill>
                  <a:schemeClr val="accent1">
                    <a:lumMod val="50000"/>
                  </a:schemeClr>
                </a:solidFill>
                <a:effectLst/>
                <a:uLnTx/>
                <a:uFillTx/>
                <a:latin typeface="Andalus" pitchFamily="2" charset="-78"/>
                <a:ea typeface="+mn-ea"/>
                <a:cs typeface="Andalus" pitchFamily="2" charset="-78"/>
              </a:rPr>
              <a:t>Ghamdi</a:t>
            </a:r>
            <a:endParaRPr kumimoji="0" lang="en-US" sz="3200" b="1" i="0" u="none" strike="noStrike" kern="1200" cap="none" spc="0" normalizeH="0" baseline="0" noProof="0" dirty="0" smtClean="0">
              <a:ln>
                <a:noFill/>
              </a:ln>
              <a:solidFill>
                <a:schemeClr val="accent1">
                  <a:lumMod val="50000"/>
                </a:schemeClr>
              </a:solidFill>
              <a:effectLst/>
              <a:uLnTx/>
              <a:uFillTx/>
              <a:latin typeface="Andalus" pitchFamily="2" charset="-78"/>
              <a:ea typeface="+mn-ea"/>
              <a:cs typeface="Andalus" pitchFamily="2" charset="-78"/>
            </a:endParaRPr>
          </a:p>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Char char="Ø"/>
              <a:tabLst/>
              <a:defRPr/>
            </a:pPr>
            <a:r>
              <a:rPr kumimoji="0" lang="en-US" sz="3200" b="1" i="0" u="none" strike="noStrike" kern="1200" cap="none" spc="0" normalizeH="0" baseline="0" noProof="0" dirty="0" smtClean="0">
                <a:ln>
                  <a:noFill/>
                </a:ln>
                <a:solidFill>
                  <a:schemeClr val="accent1">
                    <a:lumMod val="50000"/>
                  </a:schemeClr>
                </a:solidFill>
                <a:effectLst/>
                <a:uLnTx/>
                <a:uFillTx/>
                <a:latin typeface="Andalus" pitchFamily="2" charset="-78"/>
                <a:ea typeface="+mn-ea"/>
                <a:cs typeface="Andalus" pitchFamily="2" charset="-78"/>
              </a:rPr>
              <a:t>Rogaiah Al-Yaba</a:t>
            </a:r>
          </a:p>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Char char="Ø"/>
              <a:tabLst/>
              <a:defRPr/>
            </a:pPr>
            <a:r>
              <a:rPr kumimoji="0" lang="en-US" sz="3200" b="1" i="0" u="none" strike="noStrike" kern="1200" cap="none" spc="0" normalizeH="0" baseline="0" noProof="0" dirty="0" smtClean="0">
                <a:ln>
                  <a:noFill/>
                </a:ln>
                <a:solidFill>
                  <a:schemeClr val="accent1">
                    <a:lumMod val="50000"/>
                  </a:schemeClr>
                </a:solidFill>
                <a:effectLst/>
                <a:uLnTx/>
                <a:uFillTx/>
                <a:latin typeface="Andalus" pitchFamily="2" charset="-78"/>
                <a:ea typeface="+mn-ea"/>
                <a:cs typeface="Andalus" pitchFamily="2" charset="-78"/>
              </a:rPr>
              <a:t>Samar </a:t>
            </a:r>
            <a:r>
              <a:rPr kumimoji="0" lang="en-US" sz="3200" b="1" i="0" u="none" strike="noStrike" kern="1200" cap="none" spc="0" normalizeH="0" baseline="0" noProof="0" dirty="0" err="1" smtClean="0">
                <a:ln>
                  <a:noFill/>
                </a:ln>
                <a:solidFill>
                  <a:schemeClr val="accent1">
                    <a:lumMod val="50000"/>
                  </a:schemeClr>
                </a:solidFill>
                <a:effectLst/>
                <a:uLnTx/>
                <a:uFillTx/>
                <a:latin typeface="Andalus" pitchFamily="2" charset="-78"/>
                <a:ea typeface="+mn-ea"/>
                <a:cs typeface="Andalus" pitchFamily="2" charset="-78"/>
              </a:rPr>
              <a:t>Sulimani</a:t>
            </a:r>
            <a:endParaRPr kumimoji="0" lang="en-US" sz="3200" b="1" i="0" u="none" strike="noStrike" kern="1200" cap="none" spc="0" normalizeH="0" baseline="0" noProof="0" dirty="0" smtClean="0">
              <a:ln>
                <a:noFill/>
              </a:ln>
              <a:solidFill>
                <a:schemeClr val="accent1">
                  <a:lumMod val="50000"/>
                </a:schemeClr>
              </a:solidFill>
              <a:effectLst/>
              <a:uLnTx/>
              <a:uFillTx/>
              <a:latin typeface="Andalus" pitchFamily="2" charset="-78"/>
              <a:ea typeface="+mn-ea"/>
              <a:cs typeface="Andalus" pitchFamily="2" charset="-78"/>
            </a:endParaRPr>
          </a:p>
          <a:p>
            <a:pPr marL="342900" marR="0" lvl="0" indent="-342900" algn="ctr" defTabSz="914400" rtl="0" eaLnBrk="1" fontAlgn="auto" latinLnBrk="0" hangingPunct="1">
              <a:lnSpc>
                <a:spcPct val="100000"/>
              </a:lnSpc>
              <a:spcBef>
                <a:spcPct val="20000"/>
              </a:spcBef>
              <a:spcAft>
                <a:spcPts val="0"/>
              </a:spcAft>
              <a:buClrTx/>
              <a:buSzTx/>
              <a:tabLst/>
              <a:defRPr/>
            </a:pPr>
            <a:r>
              <a:rPr kumimoji="0" lang="en-US" sz="3200" b="1" i="0" u="none" strike="noStrike" kern="1200" cap="none" spc="0" normalizeH="0" baseline="0" noProof="0" dirty="0" smtClean="0">
                <a:ln>
                  <a:noFill/>
                </a:ln>
                <a:solidFill>
                  <a:schemeClr val="accent1">
                    <a:lumMod val="50000"/>
                  </a:schemeClr>
                </a:solidFill>
                <a:effectLst/>
                <a:uLnTx/>
                <a:uFillTx/>
                <a:latin typeface="Andalus" pitchFamily="2" charset="-78"/>
                <a:ea typeface="+mn-ea"/>
                <a:cs typeface="Andalus" pitchFamily="2" charset="-78"/>
              </a:rPr>
              <a:t>  </a:t>
            </a:r>
            <a:endParaRPr kumimoji="0" lang="ar-SA" sz="3200" b="1" i="0" u="none" strike="noStrike" kern="1200" cap="none" spc="0" normalizeH="0" baseline="0" noProof="0" dirty="0">
              <a:ln>
                <a:noFill/>
              </a:ln>
              <a:solidFill>
                <a:schemeClr val="accent1">
                  <a:lumMod val="50000"/>
                </a:schemeClr>
              </a:solidFill>
              <a:effectLst/>
              <a:uLnTx/>
              <a:uFillTx/>
              <a:latin typeface="Andalus" pitchFamily="2" charset="-78"/>
              <a:ea typeface="+mn-ea"/>
              <a:cs typeface="Andalus" pitchFamily="2" charset="-78"/>
            </a:endParaRPr>
          </a:p>
        </p:txBody>
      </p:sp>
      <p:sp>
        <p:nvSpPr>
          <p:cNvPr id="7" name="Slide Number Placeholder 6"/>
          <p:cNvSpPr>
            <a:spLocks noGrp="1"/>
          </p:cNvSpPr>
          <p:nvPr>
            <p:ph type="sldNum" sz="quarter" idx="12"/>
          </p:nvPr>
        </p:nvSpPr>
        <p:spPr/>
        <p:txBody>
          <a:bodyPr/>
          <a:lstStyle/>
          <a:p>
            <a:fld id="{96191D94-14ED-4BF3-8298-E85D56E4B0F5}" type="slidenum">
              <a:rPr lang="ar-SA" smtClean="0"/>
              <a:pPr/>
              <a:t>19</a:t>
            </a:fld>
            <a:endParaRPr lang="ar-SA"/>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C00000"/>
                </a:solidFill>
                <a:effectLst>
                  <a:outerShdw blurRad="38100" dist="38100" dir="2700000" algn="tl">
                    <a:srgbClr val="000000">
                      <a:alpha val="43137"/>
                    </a:srgbClr>
                  </a:outerShdw>
                </a:effectLst>
              </a:rPr>
              <a:t>Ezra Pound </a:t>
            </a:r>
            <a:endParaRPr lang="ar-SA" b="1" dirty="0">
              <a:solidFill>
                <a:srgbClr val="C00000"/>
              </a:solidFill>
              <a:effectLst>
                <a:outerShdw blurRad="38100" dist="38100" dir="2700000" algn="tl">
                  <a:srgbClr val="000000">
                    <a:alpha val="43137"/>
                  </a:srgbClr>
                </a:outerShdw>
              </a:effectLst>
            </a:endParaRPr>
          </a:p>
        </p:txBody>
      </p:sp>
      <p:pic>
        <p:nvPicPr>
          <p:cNvPr id="5" name="Content Placeholder 4" descr="pound.jpg"/>
          <p:cNvPicPr>
            <a:picLocks noGrp="1" noChangeAspect="1"/>
          </p:cNvPicPr>
          <p:nvPr>
            <p:ph idx="1"/>
          </p:nvPr>
        </p:nvPicPr>
        <p:blipFill>
          <a:blip r:embed="rId2" cstate="print"/>
          <a:stretch>
            <a:fillRect/>
          </a:stretch>
        </p:blipFill>
        <p:spPr>
          <a:xfrm>
            <a:off x="642910" y="1857364"/>
            <a:ext cx="2857500" cy="3477426"/>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pic>
        <p:nvPicPr>
          <p:cNvPr id="4" name="Content Placeholder 3" descr="american-heroes-flag-stars-31000.jpg"/>
          <p:cNvPicPr>
            <a:picLocks noChangeAspect="1"/>
          </p:cNvPicPr>
          <p:nvPr/>
        </p:nvPicPr>
        <p:blipFill>
          <a:blip r:embed="rId3" cstate="print">
            <a:lum bright="70000" contrast="-70000"/>
          </a:blip>
          <a:stretch>
            <a:fillRect/>
          </a:stretch>
        </p:blipFill>
        <p:spPr>
          <a:xfrm>
            <a:off x="6691328" y="71414"/>
            <a:ext cx="2381266" cy="1785950"/>
          </a:xfrm>
          <a:prstGeom prst="ellipse">
            <a:avLst/>
          </a:prstGeom>
          <a:ln>
            <a:noFill/>
          </a:ln>
          <a:effectLst>
            <a:softEdge rad="112500"/>
          </a:effectLst>
        </p:spPr>
      </p:pic>
      <p:sp>
        <p:nvSpPr>
          <p:cNvPr id="6" name="Rectangle 5"/>
          <p:cNvSpPr/>
          <p:nvPr/>
        </p:nvSpPr>
        <p:spPr>
          <a:xfrm>
            <a:off x="3786182" y="1857364"/>
            <a:ext cx="5143536" cy="3970318"/>
          </a:xfrm>
          <a:prstGeom prst="rect">
            <a:avLst/>
          </a:prstGeom>
        </p:spPr>
        <p:txBody>
          <a:bodyPr wrap="square">
            <a:spAutoFit/>
          </a:bodyPr>
          <a:lstStyle/>
          <a:p>
            <a:pPr algn="l" rtl="0">
              <a:buFont typeface="Wingdings" pitchFamily="2" charset="2"/>
              <a:buChar char="§"/>
            </a:pPr>
            <a:r>
              <a:rPr lang="en-US" sz="2800" b="1" dirty="0" smtClean="0">
                <a:solidFill>
                  <a:schemeClr val="accent3">
                    <a:lumMod val="50000"/>
                  </a:schemeClr>
                </a:solidFill>
                <a:effectLst>
                  <a:outerShdw blurRad="38100" dist="38100" dir="2700000" algn="tl">
                    <a:srgbClr val="000000">
                      <a:alpha val="43137"/>
                    </a:srgbClr>
                  </a:outerShdw>
                </a:effectLst>
              </a:rPr>
              <a:t>(1885-1972)  </a:t>
            </a:r>
            <a:r>
              <a:rPr lang="en-US" sz="2800" dirty="0" smtClean="0"/>
              <a:t>American Poet and critic .  </a:t>
            </a:r>
          </a:p>
          <a:p>
            <a:pPr algn="l" rtl="0"/>
            <a:endParaRPr lang="en-US" sz="2800" dirty="0" smtClean="0"/>
          </a:p>
          <a:p>
            <a:pPr algn="l" rtl="0">
              <a:buFont typeface="Wingdings" pitchFamily="2" charset="2"/>
              <a:buChar char="§"/>
            </a:pPr>
            <a:r>
              <a:rPr lang="en-US" sz="2800" dirty="0" smtClean="0"/>
              <a:t>In 1920 Pound moved to Paris and Britain.</a:t>
            </a:r>
          </a:p>
          <a:p>
            <a:pPr algn="l" rtl="0"/>
            <a:endParaRPr lang="en-US" sz="2800" dirty="0" smtClean="0"/>
          </a:p>
          <a:p>
            <a:pPr algn="l" rtl="0">
              <a:buFont typeface="Wingdings" pitchFamily="2" charset="2"/>
              <a:buChar char="§"/>
            </a:pPr>
            <a:r>
              <a:rPr lang="en-US" sz="2800" dirty="0" smtClean="0"/>
              <a:t>In Italy, he lived over 20 years, comfortable with his role as an outsider. </a:t>
            </a:r>
            <a:endParaRPr lang="ar-SA" sz="2800" dirty="0"/>
          </a:p>
        </p:txBody>
      </p:sp>
      <p:sp>
        <p:nvSpPr>
          <p:cNvPr id="7" name="Slide Number Placeholder 6"/>
          <p:cNvSpPr>
            <a:spLocks noGrp="1"/>
          </p:cNvSpPr>
          <p:nvPr>
            <p:ph type="sldNum" sz="quarter" idx="12"/>
          </p:nvPr>
        </p:nvSpPr>
        <p:spPr/>
        <p:txBody>
          <a:bodyPr/>
          <a:lstStyle/>
          <a:p>
            <a:fld id="{96191D94-14ED-4BF3-8298-E85D56E4B0F5}" type="slidenum">
              <a:rPr lang="ar-SA" smtClean="0"/>
              <a:pPr/>
              <a:t>2</a:t>
            </a:fld>
            <a:endParaRPr lang="ar-SA"/>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american-heroes-flag-stars-31000.jpg"/>
          <p:cNvPicPr>
            <a:picLocks noChangeAspect="1"/>
          </p:cNvPicPr>
          <p:nvPr/>
        </p:nvPicPr>
        <p:blipFill>
          <a:blip r:embed="rId2" cstate="print">
            <a:lum bright="70000" contrast="-70000"/>
          </a:blip>
          <a:stretch>
            <a:fillRect/>
          </a:stretch>
        </p:blipFill>
        <p:spPr>
          <a:xfrm>
            <a:off x="6691328" y="71414"/>
            <a:ext cx="2381266" cy="1785950"/>
          </a:xfrm>
          <a:prstGeom prst="ellipse">
            <a:avLst/>
          </a:prstGeom>
          <a:ln>
            <a:noFill/>
          </a:ln>
          <a:effectLst>
            <a:softEdge rad="112500"/>
          </a:effectLst>
        </p:spPr>
      </p:pic>
      <p:sp>
        <p:nvSpPr>
          <p:cNvPr id="2" name="Title 1"/>
          <p:cNvSpPr>
            <a:spLocks noGrp="1"/>
          </p:cNvSpPr>
          <p:nvPr>
            <p:ph type="title"/>
          </p:nvPr>
        </p:nvSpPr>
        <p:spPr/>
        <p:txBody>
          <a:bodyPr/>
          <a:lstStyle/>
          <a:p>
            <a:r>
              <a:rPr lang="en-US" b="1" dirty="0" smtClean="0">
                <a:solidFill>
                  <a:srgbClr val="C00000"/>
                </a:solidFill>
                <a:effectLst>
                  <a:outerShdw blurRad="38100" dist="38100" dir="2700000" algn="tl">
                    <a:srgbClr val="000000">
                      <a:alpha val="43137"/>
                    </a:srgbClr>
                  </a:outerShdw>
                </a:effectLst>
              </a:rPr>
              <a:t>Pound’s life..</a:t>
            </a:r>
            <a:endParaRPr lang="ar-SA" b="1"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500174"/>
            <a:ext cx="8229600" cy="4625989"/>
          </a:xfrm>
        </p:spPr>
        <p:txBody>
          <a:bodyPr>
            <a:normAutofit fontScale="92500" lnSpcReduction="20000"/>
          </a:bodyPr>
          <a:lstStyle/>
          <a:p>
            <a:pPr algn="l" rtl="0">
              <a:buFont typeface="Wingdings" pitchFamily="2" charset="2"/>
              <a:buChar char="§"/>
            </a:pPr>
            <a:r>
              <a:rPr lang="en-US" dirty="0" smtClean="0"/>
              <a:t>He was </a:t>
            </a:r>
            <a:r>
              <a:rPr lang="en-US" dirty="0" smtClean="0"/>
              <a:t>called "the poet's poet" because his profound influence on 20th century writing in English.</a:t>
            </a:r>
          </a:p>
          <a:p>
            <a:pPr algn="l" rtl="0">
              <a:buFont typeface="Wingdings" pitchFamily="2" charset="2"/>
              <a:buChar char="§"/>
            </a:pPr>
            <a:endParaRPr lang="en-US" sz="1700" dirty="0" smtClean="0"/>
          </a:p>
          <a:p>
            <a:pPr algn="l" rtl="0">
              <a:buFont typeface="Wingdings" pitchFamily="2" charset="2"/>
              <a:buChar char="§"/>
            </a:pPr>
            <a:r>
              <a:rPr lang="en-US" dirty="0" smtClean="0"/>
              <a:t>Pound believed that poetry is the </a:t>
            </a:r>
            <a:r>
              <a:rPr lang="en-US" dirty="0" smtClean="0"/>
              <a:t>highest level </a:t>
            </a:r>
            <a:r>
              <a:rPr lang="en-US" dirty="0" smtClean="0"/>
              <a:t>of arts.</a:t>
            </a:r>
          </a:p>
          <a:p>
            <a:pPr algn="l" rtl="0">
              <a:buNone/>
            </a:pPr>
            <a:endParaRPr lang="en-US" sz="1300" dirty="0" smtClean="0"/>
          </a:p>
          <a:p>
            <a:pPr algn="l" rtl="0">
              <a:buFont typeface="Wingdings" pitchFamily="2" charset="2"/>
              <a:buChar char="§"/>
            </a:pPr>
            <a:r>
              <a:rPr lang="en-US" dirty="0" smtClean="0"/>
              <a:t>Both Eliot and Pound, knowledge of tradition is necessary for the poet to create "new" poetry.</a:t>
            </a:r>
          </a:p>
          <a:p>
            <a:pPr algn="l" rtl="0">
              <a:buFont typeface="Wingdings" pitchFamily="2" charset="2"/>
              <a:buChar char="§"/>
            </a:pPr>
            <a:endParaRPr lang="en-US" sz="1300" dirty="0" smtClean="0"/>
          </a:p>
          <a:p>
            <a:pPr lvl="0" algn="l" rtl="0">
              <a:buFont typeface="Wingdings" pitchFamily="2" charset="2"/>
              <a:buChar char="§"/>
            </a:pPr>
            <a:r>
              <a:rPr lang="en-US" dirty="0" smtClean="0"/>
              <a:t>In the way, their ideas reject Stein's "past-less" writing.</a:t>
            </a:r>
          </a:p>
          <a:p>
            <a:pPr algn="l" rtl="0">
              <a:buFont typeface="Wingdings" pitchFamily="2" charset="2"/>
              <a:buChar char="§"/>
            </a:pPr>
            <a:endParaRPr lang="ar-SA" dirty="0"/>
          </a:p>
        </p:txBody>
      </p:sp>
      <p:sp>
        <p:nvSpPr>
          <p:cNvPr id="5" name="Slide Number Placeholder 4"/>
          <p:cNvSpPr>
            <a:spLocks noGrp="1"/>
          </p:cNvSpPr>
          <p:nvPr>
            <p:ph type="sldNum" sz="quarter" idx="12"/>
          </p:nvPr>
        </p:nvSpPr>
        <p:spPr/>
        <p:txBody>
          <a:bodyPr/>
          <a:lstStyle/>
          <a:p>
            <a:fld id="{96191D94-14ED-4BF3-8298-E85D56E4B0F5}" type="slidenum">
              <a:rPr lang="ar-SA" smtClean="0"/>
              <a:pPr/>
              <a:t>3</a:t>
            </a:fld>
            <a:endParaRPr lang="ar-SA"/>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american-heroes-flag-stars-31000.jpg"/>
          <p:cNvPicPr>
            <a:picLocks noChangeAspect="1"/>
          </p:cNvPicPr>
          <p:nvPr/>
        </p:nvPicPr>
        <p:blipFill>
          <a:blip r:embed="rId2" cstate="print">
            <a:lum bright="70000" contrast="-70000"/>
          </a:blip>
          <a:stretch>
            <a:fillRect/>
          </a:stretch>
        </p:blipFill>
        <p:spPr>
          <a:xfrm>
            <a:off x="6691328" y="71414"/>
            <a:ext cx="2381266" cy="1785950"/>
          </a:xfrm>
          <a:prstGeom prst="ellipse">
            <a:avLst/>
          </a:prstGeom>
          <a:ln>
            <a:noFill/>
          </a:ln>
          <a:effectLst>
            <a:softEdge rad="112500"/>
          </a:effectLst>
        </p:spPr>
      </p:pic>
      <p:sp>
        <p:nvSpPr>
          <p:cNvPr id="2" name="Title 1"/>
          <p:cNvSpPr>
            <a:spLocks noGrp="1"/>
          </p:cNvSpPr>
          <p:nvPr>
            <p:ph type="title"/>
          </p:nvPr>
        </p:nvSpPr>
        <p:spPr>
          <a:xfrm>
            <a:off x="457200" y="1285868"/>
            <a:ext cx="8229600" cy="1143000"/>
          </a:xfrm>
        </p:spPr>
        <p:txBody>
          <a:bodyPr>
            <a:normAutofit/>
          </a:bodyPr>
          <a:lstStyle/>
          <a:p>
            <a:pPr lvl="1" algn="ctr" rtl="1">
              <a:spcBef>
                <a:spcPct val="0"/>
              </a:spcBef>
            </a:pPr>
            <a:r>
              <a:rPr lang="en-US" sz="3200" b="1" dirty="0" smtClean="0">
                <a:solidFill>
                  <a:srgbClr val="C00000"/>
                </a:solidFill>
                <a:effectLst>
                  <a:outerShdw blurRad="38100" dist="38100" dir="2700000" algn="tl">
                    <a:srgbClr val="000000">
                      <a:alpha val="43137"/>
                    </a:srgbClr>
                  </a:outerShdw>
                </a:effectLst>
              </a:rPr>
              <a:t>The principle of the Pound-Eliot philosophy:</a:t>
            </a:r>
            <a:endParaRPr lang="ar-SA" sz="3200" b="1"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28596" y="2857496"/>
            <a:ext cx="8229600" cy="2857520"/>
          </a:xfrm>
        </p:spPr>
        <p:txBody>
          <a:bodyPr/>
          <a:lstStyle/>
          <a:p>
            <a:pPr lvl="0" algn="ctr" rtl="0">
              <a:buNone/>
            </a:pPr>
            <a:r>
              <a:rPr lang="en-US" b="1" dirty="0" smtClean="0"/>
              <a:t>1. Traditionalists </a:t>
            </a:r>
          </a:p>
          <a:p>
            <a:pPr lvl="0" algn="ctr" rtl="0">
              <a:buNone/>
            </a:pPr>
            <a:r>
              <a:rPr lang="en-US" b="1" dirty="0" smtClean="0"/>
              <a:t>2. </a:t>
            </a:r>
            <a:r>
              <a:rPr lang="en-US" b="1" dirty="0" err="1" smtClean="0"/>
              <a:t>Impersonalism</a:t>
            </a:r>
            <a:r>
              <a:rPr lang="en-US" b="1" dirty="0" smtClean="0"/>
              <a:t> </a:t>
            </a:r>
          </a:p>
          <a:p>
            <a:pPr algn="ctr" rtl="0"/>
            <a:endParaRPr lang="ar-SA" b="1" dirty="0"/>
          </a:p>
        </p:txBody>
      </p:sp>
      <p:sp>
        <p:nvSpPr>
          <p:cNvPr id="5" name="Slide Number Placeholder 4"/>
          <p:cNvSpPr>
            <a:spLocks noGrp="1"/>
          </p:cNvSpPr>
          <p:nvPr>
            <p:ph type="sldNum" sz="quarter" idx="12"/>
          </p:nvPr>
        </p:nvSpPr>
        <p:spPr/>
        <p:txBody>
          <a:bodyPr/>
          <a:lstStyle/>
          <a:p>
            <a:fld id="{96191D94-14ED-4BF3-8298-E85D56E4B0F5}" type="slidenum">
              <a:rPr lang="ar-SA" smtClean="0"/>
              <a:pPr/>
              <a:t>4</a:t>
            </a:fld>
            <a:endParaRPr lang="ar-SA"/>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C00000"/>
                </a:solidFill>
                <a:effectLst>
                  <a:outerShdw blurRad="38100" dist="38100" dir="2700000" algn="tl">
                    <a:srgbClr val="000000">
                      <a:alpha val="43137"/>
                    </a:srgbClr>
                  </a:outerShdw>
                </a:effectLst>
              </a:rPr>
              <a:t>Pound’s </a:t>
            </a:r>
            <a:r>
              <a:rPr lang="en-US" b="1" dirty="0" smtClean="0">
                <a:solidFill>
                  <a:srgbClr val="C00000"/>
                </a:solidFill>
                <a:effectLst>
                  <a:outerShdw blurRad="38100" dist="38100" dir="2700000" algn="tl">
                    <a:srgbClr val="000000">
                      <a:alpha val="43137"/>
                    </a:srgbClr>
                  </a:outerShdw>
                </a:effectLst>
              </a:rPr>
              <a:t>Style..</a:t>
            </a:r>
            <a:endParaRPr lang="ar-SA" b="1"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a:bodyPr>
          <a:lstStyle/>
          <a:p>
            <a:pPr lvl="0" algn="l" rtl="0">
              <a:buFont typeface="Wingdings" pitchFamily="2" charset="2"/>
              <a:buChar char="§"/>
            </a:pPr>
            <a:r>
              <a:rPr lang="en-US" dirty="0" smtClean="0"/>
              <a:t>Pound's critical Theories have influenced many important American and British poets.</a:t>
            </a:r>
          </a:p>
          <a:p>
            <a:pPr lvl="0" algn="l" rtl="0">
              <a:buFont typeface="Wingdings" pitchFamily="2" charset="2"/>
              <a:buChar char="§"/>
            </a:pPr>
            <a:r>
              <a:rPr lang="en-US" dirty="0" smtClean="0"/>
              <a:t>From1909 through the twenties, he was involved in most of the major artistic movements.</a:t>
            </a:r>
          </a:p>
          <a:p>
            <a:pPr lvl="0" algn="l" rtl="0">
              <a:buFont typeface="Wingdings" pitchFamily="2" charset="2"/>
              <a:buChar char="§"/>
            </a:pPr>
            <a:r>
              <a:rPr lang="en-US" dirty="0" smtClean="0"/>
              <a:t>The main idea of his theory is that:"literature is language charged with meaning."(ABC of Reading,1934)</a:t>
            </a:r>
          </a:p>
          <a:p>
            <a:pPr algn="l" rtl="0">
              <a:buFont typeface="Wingdings" pitchFamily="2" charset="2"/>
              <a:buChar char="§"/>
            </a:pPr>
            <a:endParaRPr lang="ar-SA" dirty="0"/>
          </a:p>
        </p:txBody>
      </p:sp>
      <p:pic>
        <p:nvPicPr>
          <p:cNvPr id="4" name="Content Placeholder 3" descr="american-heroes-flag-stars-31000.jpg"/>
          <p:cNvPicPr>
            <a:picLocks noChangeAspect="1"/>
          </p:cNvPicPr>
          <p:nvPr/>
        </p:nvPicPr>
        <p:blipFill>
          <a:blip r:embed="rId2" cstate="print">
            <a:lum bright="70000" contrast="-70000"/>
          </a:blip>
          <a:stretch>
            <a:fillRect/>
          </a:stretch>
        </p:blipFill>
        <p:spPr>
          <a:xfrm>
            <a:off x="6691328" y="-71462"/>
            <a:ext cx="2381266" cy="1785950"/>
          </a:xfrm>
          <a:prstGeom prst="ellipse">
            <a:avLst/>
          </a:prstGeom>
          <a:ln>
            <a:noFill/>
          </a:ln>
          <a:effectLst>
            <a:softEdge rad="112500"/>
          </a:effectLst>
        </p:spPr>
      </p:pic>
      <p:sp>
        <p:nvSpPr>
          <p:cNvPr id="5" name="Slide Number Placeholder 4"/>
          <p:cNvSpPr>
            <a:spLocks noGrp="1"/>
          </p:cNvSpPr>
          <p:nvPr>
            <p:ph type="sldNum" sz="quarter" idx="12"/>
          </p:nvPr>
        </p:nvSpPr>
        <p:spPr/>
        <p:txBody>
          <a:bodyPr/>
          <a:lstStyle/>
          <a:p>
            <a:fld id="{96191D94-14ED-4BF3-8298-E85D56E4B0F5}" type="slidenum">
              <a:rPr lang="ar-SA" smtClean="0"/>
              <a:pPr/>
              <a:t>5</a:t>
            </a:fld>
            <a:endParaRPr lang="ar-SA"/>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lgn="l" rtl="0">
              <a:buFont typeface="Wingdings" pitchFamily="2" charset="2"/>
              <a:buChar char="§"/>
            </a:pPr>
            <a:r>
              <a:rPr lang="en-US" dirty="0" smtClean="0"/>
              <a:t>He had been a leader of the "Imagist" school of poetry.  </a:t>
            </a:r>
          </a:p>
          <a:p>
            <a:pPr lvl="0" algn="l" rtl="0">
              <a:buFont typeface="Wingdings" pitchFamily="2" charset="2"/>
              <a:buChar char="§"/>
            </a:pPr>
            <a:r>
              <a:rPr lang="en-US" dirty="0" smtClean="0"/>
              <a:t>He believed that good poetry was based in images rather than ideas.</a:t>
            </a:r>
          </a:p>
          <a:p>
            <a:pPr lvl="0" algn="l" rtl="0">
              <a:buFont typeface="Wingdings" pitchFamily="2" charset="2"/>
              <a:buChar char="§"/>
            </a:pPr>
            <a:r>
              <a:rPr lang="en-US" dirty="0" smtClean="0"/>
              <a:t>He also </a:t>
            </a:r>
            <a:r>
              <a:rPr lang="en-US" dirty="0" smtClean="0"/>
              <a:t>influenced </a:t>
            </a:r>
            <a:r>
              <a:rPr lang="en-US" dirty="0" smtClean="0"/>
              <a:t>by Asian literature.</a:t>
            </a:r>
          </a:p>
          <a:p>
            <a:pPr lvl="0" algn="l" rtl="0">
              <a:buFont typeface="Wingdings" pitchFamily="2" charset="2"/>
              <a:buChar char="§"/>
            </a:pPr>
            <a:r>
              <a:rPr lang="en-US" dirty="0" smtClean="0"/>
              <a:t>The most famous imagist poem is In the Station of the Metro is rather like a Japanese haiku.  </a:t>
            </a:r>
          </a:p>
          <a:p>
            <a:pPr algn="l" rtl="0">
              <a:buFont typeface="Wingdings" pitchFamily="2" charset="2"/>
              <a:buChar char="§"/>
            </a:pPr>
            <a:endParaRPr lang="ar-SA" dirty="0"/>
          </a:p>
        </p:txBody>
      </p:sp>
      <p:sp>
        <p:nvSpPr>
          <p:cNvPr id="4" name="Title 1"/>
          <p:cNvSpPr>
            <a:spLocks noGrp="1"/>
          </p:cNvSpPr>
          <p:nvPr>
            <p:ph type="title"/>
          </p:nvPr>
        </p:nvSpPr>
        <p:spPr>
          <a:xfrm>
            <a:off x="457200" y="274638"/>
            <a:ext cx="8229600" cy="939784"/>
          </a:xfrm>
        </p:spPr>
        <p:txBody>
          <a:bodyPr/>
          <a:lstStyle/>
          <a:p>
            <a:r>
              <a:rPr lang="en-US" b="1" dirty="0" smtClean="0">
                <a:solidFill>
                  <a:srgbClr val="C00000"/>
                </a:solidFill>
                <a:effectLst>
                  <a:outerShdw blurRad="38100" dist="38100" dir="2700000" algn="tl">
                    <a:srgbClr val="000000">
                      <a:alpha val="43137"/>
                    </a:srgbClr>
                  </a:outerShdw>
                </a:effectLst>
              </a:rPr>
              <a:t>Pound’s </a:t>
            </a:r>
            <a:r>
              <a:rPr lang="en-US" b="1" dirty="0" smtClean="0">
                <a:solidFill>
                  <a:srgbClr val="C00000"/>
                </a:solidFill>
                <a:effectLst>
                  <a:outerShdw blurRad="38100" dist="38100" dir="2700000" algn="tl">
                    <a:srgbClr val="000000">
                      <a:alpha val="43137"/>
                    </a:srgbClr>
                  </a:outerShdw>
                </a:effectLst>
              </a:rPr>
              <a:t>Style..</a:t>
            </a:r>
            <a:endParaRPr lang="ar-SA" b="1" dirty="0">
              <a:solidFill>
                <a:srgbClr val="C00000"/>
              </a:solidFill>
              <a:effectLst>
                <a:outerShdw blurRad="38100" dist="38100" dir="2700000" algn="tl">
                  <a:srgbClr val="000000">
                    <a:alpha val="43137"/>
                  </a:srgbClr>
                </a:outerShdw>
              </a:effectLst>
            </a:endParaRPr>
          </a:p>
        </p:txBody>
      </p:sp>
      <p:pic>
        <p:nvPicPr>
          <p:cNvPr id="5" name="Content Placeholder 3" descr="american-heroes-flag-stars-31000.jpg"/>
          <p:cNvPicPr>
            <a:picLocks noChangeAspect="1"/>
          </p:cNvPicPr>
          <p:nvPr/>
        </p:nvPicPr>
        <p:blipFill>
          <a:blip r:embed="rId2" cstate="print">
            <a:lum bright="70000" contrast="-70000"/>
          </a:blip>
          <a:stretch>
            <a:fillRect/>
          </a:stretch>
        </p:blipFill>
        <p:spPr>
          <a:xfrm>
            <a:off x="6691328" y="71414"/>
            <a:ext cx="2381266" cy="1785950"/>
          </a:xfrm>
          <a:prstGeom prst="ellipse">
            <a:avLst/>
          </a:prstGeom>
          <a:ln>
            <a:noFill/>
          </a:ln>
          <a:effectLst>
            <a:softEdge rad="112500"/>
          </a:effectLst>
        </p:spPr>
      </p:pic>
      <p:sp>
        <p:nvSpPr>
          <p:cNvPr id="6" name="Slide Number Placeholder 5"/>
          <p:cNvSpPr>
            <a:spLocks noGrp="1"/>
          </p:cNvSpPr>
          <p:nvPr>
            <p:ph type="sldNum" sz="quarter" idx="12"/>
          </p:nvPr>
        </p:nvSpPr>
        <p:spPr/>
        <p:txBody>
          <a:bodyPr/>
          <a:lstStyle/>
          <a:p>
            <a:fld id="{96191D94-14ED-4BF3-8298-E85D56E4B0F5}" type="slidenum">
              <a:rPr lang="ar-SA" smtClean="0"/>
              <a:pPr/>
              <a:t>6</a:t>
            </a:fld>
            <a:endParaRPr lang="ar-SA"/>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C00000"/>
                </a:solidFill>
                <a:effectLst>
                  <a:outerShdw blurRad="38100" dist="38100" dir="2700000" algn="tl">
                    <a:srgbClr val="000000">
                      <a:alpha val="43137"/>
                    </a:srgbClr>
                  </a:outerShdw>
                </a:effectLst>
              </a:rPr>
              <a:t>Pound’s life..</a:t>
            </a:r>
            <a:endParaRPr lang="ar-SA" b="1"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957390"/>
            <a:ext cx="5472122" cy="3257560"/>
          </a:xfrm>
        </p:spPr>
        <p:txBody>
          <a:bodyPr/>
          <a:lstStyle/>
          <a:p>
            <a:pPr algn="l" rtl="0">
              <a:buFont typeface="Wingdings" pitchFamily="2" charset="2"/>
              <a:buChar char="§"/>
            </a:pPr>
            <a:r>
              <a:rPr lang="en-US" dirty="0" smtClean="0">
                <a:cs typeface="+mj-cs"/>
              </a:rPr>
              <a:t>A rebel par excellence, he challenged many of the common views of his time and spent 12 years in an American mental hospital.</a:t>
            </a:r>
            <a:endParaRPr lang="ar-SA" dirty="0">
              <a:cs typeface="+mj-cs"/>
            </a:endParaRPr>
          </a:p>
        </p:txBody>
      </p:sp>
      <p:pic>
        <p:nvPicPr>
          <p:cNvPr id="4" name="Content Placeholder 3" descr="american-heroes-flag-stars-31000.jpg"/>
          <p:cNvPicPr>
            <a:picLocks noChangeAspect="1"/>
          </p:cNvPicPr>
          <p:nvPr/>
        </p:nvPicPr>
        <p:blipFill>
          <a:blip r:embed="rId2" cstate="print">
            <a:lum bright="70000" contrast="-70000"/>
          </a:blip>
          <a:stretch>
            <a:fillRect/>
          </a:stretch>
        </p:blipFill>
        <p:spPr>
          <a:xfrm>
            <a:off x="6691328" y="71414"/>
            <a:ext cx="2381266" cy="1785950"/>
          </a:xfrm>
          <a:prstGeom prst="ellipse">
            <a:avLst/>
          </a:prstGeom>
          <a:ln>
            <a:noFill/>
          </a:ln>
          <a:effectLst>
            <a:softEdge rad="112500"/>
          </a:effectLst>
        </p:spPr>
      </p:pic>
      <p:pic>
        <p:nvPicPr>
          <p:cNvPr id="5" name="Picture 4" descr="Ezra_Pound_1945_May_26_mug_shot.jpg"/>
          <p:cNvPicPr>
            <a:picLocks noChangeAspect="1"/>
          </p:cNvPicPr>
          <p:nvPr/>
        </p:nvPicPr>
        <p:blipFill>
          <a:blip r:embed="rId3" cstate="print"/>
          <a:stretch>
            <a:fillRect/>
          </a:stretch>
        </p:blipFill>
        <p:spPr>
          <a:xfrm rot="415153">
            <a:off x="6124539" y="1986671"/>
            <a:ext cx="2351233" cy="3383069"/>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6" name="Slide Number Placeholder 5"/>
          <p:cNvSpPr>
            <a:spLocks noGrp="1"/>
          </p:cNvSpPr>
          <p:nvPr>
            <p:ph type="sldNum" sz="quarter" idx="12"/>
          </p:nvPr>
        </p:nvSpPr>
        <p:spPr/>
        <p:txBody>
          <a:bodyPr/>
          <a:lstStyle/>
          <a:p>
            <a:fld id="{96191D94-14ED-4BF3-8298-E85D56E4B0F5}" type="slidenum">
              <a:rPr lang="ar-SA" smtClean="0"/>
              <a:pPr/>
              <a:t>7</a:t>
            </a:fld>
            <a:endParaRPr lang="ar-SA"/>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C00000"/>
                </a:solidFill>
                <a:effectLst>
                  <a:outerShdw blurRad="38100" dist="38100" dir="2700000" algn="tl">
                    <a:srgbClr val="000000">
                      <a:alpha val="43137"/>
                    </a:srgbClr>
                  </a:outerShdw>
                </a:effectLst>
              </a:rPr>
              <a:t>Pound's Works</a:t>
            </a:r>
            <a:endParaRPr lang="ar-SA"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957390"/>
            <a:ext cx="8229600" cy="3186122"/>
          </a:xfrm>
        </p:spPr>
        <p:txBody>
          <a:bodyPr>
            <a:normAutofit lnSpcReduction="10000"/>
          </a:bodyPr>
          <a:lstStyle/>
          <a:p>
            <a:pPr algn="l" rtl="0">
              <a:lnSpc>
                <a:spcPct val="150000"/>
              </a:lnSpc>
              <a:buFont typeface="Wingdings" pitchFamily="2" charset="2"/>
              <a:buChar char="§"/>
            </a:pPr>
            <a:r>
              <a:rPr lang="en-US" b="1" i="1" dirty="0" smtClean="0"/>
              <a:t>The Garden </a:t>
            </a:r>
            <a:r>
              <a:rPr lang="en-US" dirty="0" smtClean="0"/>
              <a:t>(1885-1972)</a:t>
            </a:r>
          </a:p>
          <a:p>
            <a:pPr algn="l" rtl="0">
              <a:lnSpc>
                <a:spcPct val="150000"/>
              </a:lnSpc>
              <a:buFont typeface="Wingdings" pitchFamily="2" charset="2"/>
              <a:buChar char="§"/>
            </a:pPr>
            <a:r>
              <a:rPr lang="fr-FR" b="1" i="1" dirty="0" smtClean="0"/>
              <a:t>Portrait D‘une Femme</a:t>
            </a:r>
            <a:r>
              <a:rPr lang="fr-FR" dirty="0" smtClean="0"/>
              <a:t> (1885-1972)</a:t>
            </a:r>
          </a:p>
          <a:p>
            <a:pPr algn="l" rtl="0">
              <a:lnSpc>
                <a:spcPct val="150000"/>
              </a:lnSpc>
              <a:buFont typeface="Wingdings" pitchFamily="2" charset="2"/>
              <a:buChar char="§"/>
            </a:pPr>
            <a:r>
              <a:rPr lang="en-US" b="1" i="1" dirty="0" smtClean="0">
                <a:effectLst>
                  <a:outerShdw blurRad="38100" dist="38100" dir="2700000" algn="tl">
                    <a:srgbClr val="C0C0C0"/>
                  </a:outerShdw>
                </a:effectLst>
                <a:cs typeface="Times New Roman" pitchFamily="18" charset="0"/>
              </a:rPr>
              <a:t>In a Station of the Metro</a:t>
            </a:r>
            <a:endParaRPr lang="en-US" b="1" i="1" dirty="0" smtClean="0">
              <a:cs typeface="Times New Roman" pitchFamily="18" charset="0"/>
            </a:endParaRPr>
          </a:p>
          <a:p>
            <a:pPr algn="l" rtl="0">
              <a:lnSpc>
                <a:spcPct val="150000"/>
              </a:lnSpc>
              <a:buFont typeface="Wingdings" pitchFamily="2" charset="2"/>
              <a:buChar char="§"/>
            </a:pPr>
            <a:r>
              <a:rPr lang="en-US" b="1" i="1" dirty="0" smtClean="0"/>
              <a:t>A Girl </a:t>
            </a:r>
            <a:r>
              <a:rPr lang="en-US" dirty="0" smtClean="0"/>
              <a:t>(1885-1972)</a:t>
            </a:r>
          </a:p>
          <a:p>
            <a:pPr algn="l" rtl="0">
              <a:lnSpc>
                <a:spcPct val="150000"/>
              </a:lnSpc>
              <a:buFont typeface="Wingdings" pitchFamily="2" charset="2"/>
              <a:buChar char="§"/>
            </a:pPr>
            <a:endParaRPr lang="ar-SA" dirty="0"/>
          </a:p>
        </p:txBody>
      </p:sp>
      <p:pic>
        <p:nvPicPr>
          <p:cNvPr id="4" name="Content Placeholder 3" descr="american-heroes-flag-stars-31000.jpg"/>
          <p:cNvPicPr>
            <a:picLocks noChangeAspect="1"/>
          </p:cNvPicPr>
          <p:nvPr/>
        </p:nvPicPr>
        <p:blipFill>
          <a:blip r:embed="rId2" cstate="print">
            <a:lum bright="70000" contrast="-70000"/>
          </a:blip>
          <a:stretch>
            <a:fillRect/>
          </a:stretch>
        </p:blipFill>
        <p:spPr>
          <a:xfrm>
            <a:off x="6691328" y="71414"/>
            <a:ext cx="2381266" cy="1785950"/>
          </a:xfrm>
          <a:prstGeom prst="ellipse">
            <a:avLst/>
          </a:prstGeom>
          <a:ln>
            <a:noFill/>
          </a:ln>
          <a:effectLst>
            <a:softEdge rad="112500"/>
          </a:effectLst>
        </p:spPr>
      </p:pic>
      <p:sp>
        <p:nvSpPr>
          <p:cNvPr id="5" name="Slide Number Placeholder 4"/>
          <p:cNvSpPr>
            <a:spLocks noGrp="1"/>
          </p:cNvSpPr>
          <p:nvPr>
            <p:ph type="sldNum" sz="quarter" idx="12"/>
          </p:nvPr>
        </p:nvSpPr>
        <p:spPr/>
        <p:txBody>
          <a:bodyPr/>
          <a:lstStyle/>
          <a:p>
            <a:fld id="{96191D94-14ED-4BF3-8298-E85D56E4B0F5}" type="slidenum">
              <a:rPr lang="ar-SA" smtClean="0"/>
              <a:pPr/>
              <a:t>8</a:t>
            </a:fld>
            <a:endParaRPr lang="ar-SA"/>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american-heroes-flag-stars-31000.jpg"/>
          <p:cNvPicPr>
            <a:picLocks noChangeAspect="1"/>
          </p:cNvPicPr>
          <p:nvPr/>
        </p:nvPicPr>
        <p:blipFill>
          <a:blip r:embed="rId2" cstate="print">
            <a:lum bright="70000" contrast="-70000"/>
          </a:blip>
          <a:stretch>
            <a:fillRect/>
          </a:stretch>
        </p:blipFill>
        <p:spPr>
          <a:xfrm>
            <a:off x="6691328" y="71414"/>
            <a:ext cx="2381266" cy="1785950"/>
          </a:xfrm>
          <a:prstGeom prst="ellipse">
            <a:avLst/>
          </a:prstGeom>
          <a:ln>
            <a:noFill/>
          </a:ln>
          <a:effectLst>
            <a:softEdge rad="112500"/>
          </a:effectLst>
        </p:spPr>
      </p:pic>
      <p:pic>
        <p:nvPicPr>
          <p:cNvPr id="7" name="Picture 5" descr="340x.jpg"/>
          <p:cNvPicPr>
            <a:picLocks noChangeAspect="1"/>
          </p:cNvPicPr>
          <p:nvPr/>
        </p:nvPicPr>
        <p:blipFill>
          <a:blip r:embed="rId3" cstate="print"/>
          <a:srcRect/>
          <a:stretch>
            <a:fillRect/>
          </a:stretch>
        </p:blipFill>
        <p:spPr bwMode="auto">
          <a:xfrm>
            <a:off x="5087957" y="4143380"/>
            <a:ext cx="3841761" cy="214314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8" name="Rectangle 1"/>
          <p:cNvSpPr>
            <a:spLocks noChangeArrowheads="1"/>
          </p:cNvSpPr>
          <p:nvPr/>
        </p:nvSpPr>
        <p:spPr bwMode="auto">
          <a:xfrm>
            <a:off x="237861" y="959400"/>
            <a:ext cx="8120353" cy="3046988"/>
          </a:xfrm>
          <a:prstGeom prst="rect">
            <a:avLst/>
          </a:prstGeom>
          <a:noFill/>
          <a:ln w="9525">
            <a:noFill/>
            <a:miter lim="800000"/>
            <a:headEnd/>
            <a:tailEnd/>
          </a:ln>
          <a:effectLst/>
        </p:spPr>
        <p:txBody>
          <a:bodyPr wrap="square" anchor="ctr">
            <a:spAutoFit/>
          </a:bodyPr>
          <a:lstStyle/>
          <a:p>
            <a:pPr algn="l">
              <a:defRPr/>
            </a:pPr>
            <a:r>
              <a:rPr lang="en-US" sz="3200" dirty="0">
                <a:effectLst>
                  <a:outerShdw blurRad="38100" dist="38100" dir="2700000" algn="tl">
                    <a:srgbClr val="C0C0C0"/>
                  </a:outerShdw>
                </a:effectLst>
                <a:latin typeface="Times New Roman" pitchFamily="18" charset="0"/>
                <a:cs typeface="Times New Roman" pitchFamily="18" charset="0"/>
              </a:rPr>
              <a:t>Ezra Pound</a:t>
            </a:r>
          </a:p>
          <a:p>
            <a:pPr algn="l">
              <a:defRPr/>
            </a:pPr>
            <a:endParaRPr lang="en-US" sz="3200" dirty="0">
              <a:effectLst>
                <a:outerShdw blurRad="38100" dist="38100" dir="2700000" algn="tl">
                  <a:srgbClr val="C0C0C0"/>
                </a:outerShdw>
              </a:effectLst>
              <a:latin typeface="Times New Roman" pitchFamily="18" charset="0"/>
              <a:cs typeface="Times New Roman" pitchFamily="18" charset="0"/>
            </a:endParaRPr>
          </a:p>
          <a:p>
            <a:pPr algn="l" eaLnBrk="0" hangingPunct="0">
              <a:defRPr/>
            </a:pPr>
            <a:r>
              <a:rPr lang="en-US" sz="3200" b="1" dirty="0">
                <a:solidFill>
                  <a:srgbClr val="C00000"/>
                </a:solidFill>
                <a:effectLst>
                  <a:outerShdw blurRad="38100" dist="38100" dir="2700000" algn="tl">
                    <a:srgbClr val="C0C0C0"/>
                  </a:outerShdw>
                </a:effectLst>
                <a:latin typeface="Times New Roman" pitchFamily="18" charset="0"/>
                <a:cs typeface="Times New Roman" pitchFamily="18" charset="0"/>
              </a:rPr>
              <a:t>In a Station of the Metro</a:t>
            </a:r>
            <a:endParaRPr lang="en-US" sz="3200" dirty="0">
              <a:solidFill>
                <a:srgbClr val="C00000"/>
              </a:solidFill>
              <a:latin typeface="Times New Roman" pitchFamily="18" charset="0"/>
              <a:cs typeface="Times New Roman" pitchFamily="18" charset="0"/>
            </a:endParaRPr>
          </a:p>
          <a:p>
            <a:pPr algn="l" eaLnBrk="0" hangingPunct="0">
              <a:defRPr/>
            </a:pPr>
            <a:endParaRPr lang="en-US" sz="3200" dirty="0">
              <a:latin typeface="Times New Roman" pitchFamily="18" charset="0"/>
              <a:cs typeface="Times New Roman" pitchFamily="18" charset="0"/>
            </a:endParaRPr>
          </a:p>
          <a:p>
            <a:pPr algn="l" eaLnBrk="0" hangingPunct="0">
              <a:defRPr/>
            </a:pPr>
            <a:r>
              <a:rPr lang="en-US" sz="3200" dirty="0" smtClean="0">
                <a:latin typeface="Times New Roman" pitchFamily="18" charset="0"/>
                <a:cs typeface="Times New Roman" pitchFamily="18" charset="0"/>
              </a:rPr>
              <a:t>1. The </a:t>
            </a:r>
            <a:r>
              <a:rPr lang="en-US" sz="3200" dirty="0">
                <a:latin typeface="Times New Roman" pitchFamily="18" charset="0"/>
                <a:cs typeface="Times New Roman" pitchFamily="18" charset="0"/>
              </a:rPr>
              <a:t>apparition of these faces in the crowd</a:t>
            </a:r>
            <a:r>
              <a:rPr lang="en-US" sz="3200" dirty="0" smtClean="0">
                <a:latin typeface="Times New Roman" pitchFamily="18" charset="0"/>
                <a:cs typeface="Times New Roman" pitchFamily="18" charset="0"/>
              </a:rPr>
              <a:t>;</a:t>
            </a:r>
            <a:r>
              <a:rPr lang="en-US" sz="3200" dirty="0">
                <a:latin typeface="Times New Roman" pitchFamily="18" charset="0"/>
                <a:cs typeface="Times New Roman" pitchFamily="18" charset="0"/>
              </a:rPr>
              <a:t/>
            </a:r>
            <a:br>
              <a:rPr lang="en-US" sz="3200" dirty="0">
                <a:latin typeface="Times New Roman" pitchFamily="18" charset="0"/>
                <a:cs typeface="Times New Roman" pitchFamily="18" charset="0"/>
              </a:rPr>
            </a:br>
            <a:r>
              <a:rPr lang="en-US" sz="3200" dirty="0" smtClean="0">
                <a:latin typeface="Times New Roman" pitchFamily="18" charset="0"/>
                <a:cs typeface="Times New Roman" pitchFamily="18" charset="0"/>
              </a:rPr>
              <a:t>2. Petals </a:t>
            </a:r>
            <a:r>
              <a:rPr lang="en-US" sz="3200" dirty="0">
                <a:latin typeface="Times New Roman" pitchFamily="18" charset="0"/>
                <a:cs typeface="Times New Roman" pitchFamily="18" charset="0"/>
              </a:rPr>
              <a:t>on a wet, black </a:t>
            </a:r>
            <a:r>
              <a:rPr lang="en-US" sz="3200" dirty="0" smtClean="0">
                <a:latin typeface="Times New Roman" pitchFamily="18" charset="0"/>
                <a:cs typeface="Times New Roman" pitchFamily="18" charset="0"/>
              </a:rPr>
              <a:t>bough</a:t>
            </a:r>
            <a:endParaRPr lang="en-US" sz="3200"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96191D94-14ED-4BF3-8298-E85D56E4B0F5}" type="slidenum">
              <a:rPr lang="ar-SA" smtClean="0"/>
              <a:pPr/>
              <a:t>9</a:t>
            </a:fld>
            <a:endParaRPr lang="ar-SA"/>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601</TotalTime>
  <Words>1170</Words>
  <Application>Microsoft Office PowerPoint</Application>
  <PresentationFormat>On-screen Show (4:3)</PresentationFormat>
  <Paragraphs>115</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Ezra Pound </vt:lpstr>
      <vt:lpstr>Ezra Pound </vt:lpstr>
      <vt:lpstr>Pound’s life..</vt:lpstr>
      <vt:lpstr>The principle of the Pound-Eliot philosophy:</vt:lpstr>
      <vt:lpstr>Pound’s Style..</vt:lpstr>
      <vt:lpstr>Pound’s Style..</vt:lpstr>
      <vt:lpstr>Pound’s life..</vt:lpstr>
      <vt:lpstr>Pound's Works</vt:lpstr>
      <vt:lpstr>Slide 9</vt:lpstr>
      <vt:lpstr>Slide 10</vt:lpstr>
      <vt:lpstr>The poem :  The poem is considered one of the leading poems of the imagist tradition. Written in a Japanese haiku style, Pound’s process of deletion from thirty lines to only fourteen words typifies imagism’s focus on economy of language, precision of imagery and experimenting with non-traditional verse forms.   The heart of the poem is not the first line, nor the second, but the mental process that links the two together.   "In a poem of this sort," as Pound explained, "one is trying to record the precise instant when a thing outward and objective transforms itself, or darts into a thing inward and subjective."  This darting takes place between the first and second lines.</vt:lpstr>
      <vt:lpstr>Slide 12</vt:lpstr>
      <vt:lpstr>Slide 13</vt:lpstr>
      <vt:lpstr>Slide 14</vt:lpstr>
      <vt:lpstr>Slide 15</vt:lpstr>
      <vt:lpstr>The two contrasting views for Pro-modernism and Anti-modernism</vt:lpstr>
      <vt:lpstr>Slide 17</vt:lpstr>
      <vt:lpstr>Slide 18</vt:lpstr>
      <vt:lpstr>Slide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15</cp:revision>
  <dcterms:created xsi:type="dcterms:W3CDTF">2010-03-26T00:28:58Z</dcterms:created>
  <dcterms:modified xsi:type="dcterms:W3CDTF">2010-03-28T22:19:59Z</dcterms:modified>
</cp:coreProperties>
</file>